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72" r:id="rId6"/>
    <p:sldId id="270" r:id="rId7"/>
    <p:sldId id="273" r:id="rId8"/>
    <p:sldId id="266" r:id="rId9"/>
    <p:sldId id="268" r:id="rId10"/>
    <p:sldId id="276" r:id="rId11"/>
    <p:sldId id="282" r:id="rId12"/>
    <p:sldId id="274" r:id="rId13"/>
    <p:sldId id="261" r:id="rId14"/>
    <p:sldId id="278" r:id="rId15"/>
    <p:sldId id="284" r:id="rId16"/>
    <p:sldId id="285" r:id="rId17"/>
    <p:sldId id="283" r:id="rId18"/>
    <p:sldId id="286" r:id="rId19"/>
    <p:sldId id="277" r:id="rId20"/>
  </p:sldIdLst>
  <p:sldSz cx="12192000" cy="6858000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rebuchet MS" panose="020B0603020202020204" pitchFamily="34" charset="0"/>
        <a:ea typeface="メイリオ" panose="020B0604030504040204" pitchFamily="34" charset="-128"/>
        <a:cs typeface="メイリオ" panose="020B060403050404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0000"/>
    <a:srgbClr val="FCDDE5"/>
    <a:srgbClr val="FF00FF"/>
    <a:srgbClr val="E28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8" autoAdjust="0"/>
    <p:restoredTop sz="94728" autoAdjust="0"/>
  </p:normalViewPr>
  <p:slideViewPr>
    <p:cSldViewPr snapToGrid="0">
      <p:cViewPr varScale="1">
        <p:scale>
          <a:sx n="79" d="100"/>
          <a:sy n="79" d="100"/>
        </p:scale>
        <p:origin x="270" y="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28262007854743154"/>
          <c:y val="2.2595504130097237E-2"/>
          <c:w val="0.42219189932227547"/>
          <c:h val="0.786956675344797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FBF-4EF2-BAB2-0F8A4C6881A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FBF-4EF2-BAB2-0F8A4C6881A5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FBF-4EF2-BAB2-0F8A4C688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2981937377480419"/>
                  <c:y val="9.999844957733190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defRPr>
                    </a:pPr>
                    <a:fld id="{0EFA0FD7-5EB8-4CA8-9046-25DCB6EFDF7E}" type="VALUE">
                      <a:rPr lang="en-US" altLang="ja-JP" b="1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[値]</a:t>
                    </a:fld>
                    <a:endParaRPr lang="en-US" altLang="ja-JP" b="1">
                      <a:solidFill>
                        <a:schemeClr val="bg1"/>
                      </a:solidFill>
                    </a:endParaRPr>
                  </a:p>
                  <a:p>
                    <a:pPr>
                      <a:defRPr b="1">
                        <a:solidFill>
                          <a:schemeClr val="bg1"/>
                        </a:solidFill>
                      </a:defRPr>
                    </a:pPr>
                    <a:r>
                      <a:rPr lang="en-US" altLang="ja-JP" b="1">
                        <a:solidFill>
                          <a:schemeClr val="bg1"/>
                        </a:solidFill>
                      </a:rPr>
                      <a:t>0-9</a:t>
                    </a:r>
                    <a:r>
                      <a:rPr lang="ja-JP" altLang="en-US" b="1">
                        <a:solidFill>
                          <a:schemeClr val="bg1"/>
                        </a:solidFill>
                      </a:rPr>
                      <a:t>歳</a:t>
                    </a:r>
                  </a:p>
                  <a:p>
                    <a:pPr>
                      <a:defRPr b="1">
                        <a:solidFill>
                          <a:schemeClr val="bg1"/>
                        </a:solidFill>
                      </a:defRPr>
                    </a:pPr>
                    <a:endParaRPr lang="ja-JP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FBF-4EF2-BAB2-0F8A4C6881A5}"/>
                </c:ext>
                <c:ext xmlns:c15="http://schemas.microsoft.com/office/drawing/2012/chart" uri="{CE6537A1-D6FC-4f65-9D91-7224C49458BB}">
                  <c15:layout>
                    <c:manualLayout>
                      <c:w val="0.23704331929433384"/>
                      <c:h val="0.2164198909755846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2.9470909288336868E-2"/>
                  <c:y val="-0.1611226090002310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defRPr>
                    </a:pPr>
                    <a:fld id="{764EA93B-27E8-4683-B233-2BCC5F609A89}" type="VALUE">
                      <a:rPr lang="en-US" altLang="zh-CN" sz="1600" b="1"/>
                      <a:pPr>
                        <a:defRPr b="1"/>
                      </a:pPr>
                      <a:t>[値]</a:t>
                    </a:fld>
                    <a:endParaRPr lang="ja-JP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FBF-4EF2-BAB2-0F8A4C6881A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14004564253705393"/>
                  <c:y val="5.272580825948274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defRPr>
                    </a:pPr>
                    <a:fld id="{F57DC80C-6007-4C0E-815D-C9B15CD91A41}" type="VALUE">
                      <a:rPr lang="en-US" altLang="zh-CN" sz="1600" b="1"/>
                      <a:pPr>
                        <a:defRPr b="1"/>
                      </a:pPr>
                      <a:t>[値]</a:t>
                    </a:fld>
                    <a:endParaRPr lang="ja-JP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FBF-4EF2-BAB2-0F8A4C6881A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0-9歳</c:v>
                </c:pt>
                <c:pt idx="1">
                  <c:v>10-14歳</c:v>
                </c:pt>
                <c:pt idx="2">
                  <c:v>15-70歳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0.15</c:v>
                </c:pt>
                <c:pt idx="2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BF-4EF2-BAB2-0F8A4C688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4.1399258051029925E-2"/>
          <c:y val="0.83307132884693558"/>
          <c:w val="0.80132267209662145"/>
          <c:h val="0.131345798763612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xmlns="" id="{86C5E97F-7821-4A06-B672-94A19DCE79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4BDA0B8C-DF0A-4208-B51D-A99558B8A24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762BEE3-E280-4575-BD5C-2B73F44937B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4" name="スライド イメージ プレースホルダー 3">
            <a:extLst>
              <a:ext uri="{FF2B5EF4-FFF2-40B4-BE49-F238E27FC236}">
                <a16:creationId xmlns:a16="http://schemas.microsoft.com/office/drawing/2014/main" xmlns="" id="{E047B64C-1973-46BE-AB4E-B6966BD01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ー 4">
            <a:extLst>
              <a:ext uri="{FF2B5EF4-FFF2-40B4-BE49-F238E27FC236}">
                <a16:creationId xmlns:a16="http://schemas.microsoft.com/office/drawing/2014/main" xmlns="" id="{AB826AE0-87A1-446B-BD16-A0653B15B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084654B8-1E4B-4D24-B85E-D41BCE7BF4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FDA49C6E-A885-41D5-95EC-B35328E71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ACC3BB-EC3C-4557-9A01-B522E001FA6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74021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ACC3BB-EC3C-4557-9A01-B522E001FA6D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850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 イメージ プレースホルダー 1">
            <a:extLst>
              <a:ext uri="{FF2B5EF4-FFF2-40B4-BE49-F238E27FC236}">
                <a16:creationId xmlns:a16="http://schemas.microsoft.com/office/drawing/2014/main" xmlns="" id="{848614FA-37D4-4A93-B0D1-7A1E4DEB76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ノート プレースホルダー 2">
            <a:extLst>
              <a:ext uri="{FF2B5EF4-FFF2-40B4-BE49-F238E27FC236}">
                <a16:creationId xmlns:a16="http://schemas.microsoft.com/office/drawing/2014/main" xmlns="" id="{B59867B2-FB96-4161-94E5-38E0024199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82A3D574-CECF-4F2B-958F-8DEFD5DCA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8D4959-2974-42EE-A7E5-0AD3085D01D0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4710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スライド イメージ プレースホルダー 1">
            <a:extLst>
              <a:ext uri="{FF2B5EF4-FFF2-40B4-BE49-F238E27FC236}">
                <a16:creationId xmlns:a16="http://schemas.microsoft.com/office/drawing/2014/main" xmlns="" id="{A7BB59C2-8FA3-442E-91FF-635B0141D9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ノート プレースホルダー 2">
            <a:extLst>
              <a:ext uri="{FF2B5EF4-FFF2-40B4-BE49-F238E27FC236}">
                <a16:creationId xmlns:a16="http://schemas.microsoft.com/office/drawing/2014/main" xmlns="" id="{4BFF78A2-3A3B-4166-97F1-7EA484EA6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961AB99F-9DC8-49D7-A2A7-9507E2B98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F2ECAD-69A7-423C-8786-B19344A684BB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7785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スライド イメージ プレースホルダー 1">
            <a:extLst>
              <a:ext uri="{FF2B5EF4-FFF2-40B4-BE49-F238E27FC236}">
                <a16:creationId xmlns:a16="http://schemas.microsoft.com/office/drawing/2014/main" xmlns="" id="{4276C7FD-66F2-42CC-8DEC-7CB83DC967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ノート プレースホルダー 2">
            <a:extLst>
              <a:ext uri="{FF2B5EF4-FFF2-40B4-BE49-F238E27FC236}">
                <a16:creationId xmlns:a16="http://schemas.microsoft.com/office/drawing/2014/main" xmlns="" id="{552C9737-14D1-4272-BB89-37B25EA880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567051F8-8F7F-4AA2-8D31-AB5B75230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75C2C7-D453-43C3-960C-69B6BC9497F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419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スライド イメージ プレースホルダー 1">
            <a:extLst>
              <a:ext uri="{FF2B5EF4-FFF2-40B4-BE49-F238E27FC236}">
                <a16:creationId xmlns:a16="http://schemas.microsoft.com/office/drawing/2014/main" xmlns="" id="{D0744191-9A2E-4E17-A504-7BD220437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ノート プレースホルダー 2">
            <a:extLst>
              <a:ext uri="{FF2B5EF4-FFF2-40B4-BE49-F238E27FC236}">
                <a16:creationId xmlns:a16="http://schemas.microsoft.com/office/drawing/2014/main" xmlns="" id="{990DBE7D-9D4B-4971-A156-E9753718E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 dirty="0"/>
          </a:p>
        </p:txBody>
      </p:sp>
      <p:sp>
        <p:nvSpPr>
          <p:cNvPr id="30724" name="スライド番号プレースホルダー 3">
            <a:extLst>
              <a:ext uri="{FF2B5EF4-FFF2-40B4-BE49-F238E27FC236}">
                <a16:creationId xmlns:a16="http://schemas.microsoft.com/office/drawing/2014/main" xmlns="" id="{FCC5973D-6B47-46C4-9FF2-82D3BF022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30CD65-2657-49C0-9DE9-A623FFCE7CA6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17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スライド イメージ プレースホルダー 1">
            <a:extLst>
              <a:ext uri="{FF2B5EF4-FFF2-40B4-BE49-F238E27FC236}">
                <a16:creationId xmlns:a16="http://schemas.microsoft.com/office/drawing/2014/main" xmlns="" id="{A1E2C18F-3146-4BC2-AD71-68BA82CA9C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ノート プレースホルダー 2">
            <a:extLst>
              <a:ext uri="{FF2B5EF4-FFF2-40B4-BE49-F238E27FC236}">
                <a16:creationId xmlns:a16="http://schemas.microsoft.com/office/drawing/2014/main" xmlns="" id="{AC34A49B-9FB0-4B7E-B86F-B130B59470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436B8423-4AEF-4903-A29A-908314BC3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CECEE1-7B8B-4EA5-92C9-954E6E6E57CE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1688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xmlns="" id="{14C923BB-9829-44B6-BBF6-12F9D743E7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xmlns="" id="{25B299BC-5E5C-4A3D-8A52-37C58B23A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A17C9DF-7FD9-4CF4-A0CA-F71B3EDDD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A3F243-A42F-4987-B4BD-634BB8F1CC00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458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ACC3BB-EC3C-4557-9A01-B522E001FA6D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6870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ACC3BB-EC3C-4557-9A01-B522E001FA6D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0433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スライド イメージ プレースホルダー 1">
            <a:extLst>
              <a:ext uri="{FF2B5EF4-FFF2-40B4-BE49-F238E27FC236}">
                <a16:creationId xmlns:a16="http://schemas.microsoft.com/office/drawing/2014/main" xmlns="" id="{9D726822-88D1-4152-AFDD-45751DF26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ノート プレースホルダー 2">
            <a:extLst>
              <a:ext uri="{FF2B5EF4-FFF2-40B4-BE49-F238E27FC236}">
                <a16:creationId xmlns:a16="http://schemas.microsoft.com/office/drawing/2014/main" xmlns="" id="{4C2ECEA7-D692-4B24-ACFC-457ACA3FA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 dirty="0"/>
          </a:p>
        </p:txBody>
      </p:sp>
      <p:sp>
        <p:nvSpPr>
          <p:cNvPr id="10244" name="スライド番号プレースホルダー 3">
            <a:extLst>
              <a:ext uri="{FF2B5EF4-FFF2-40B4-BE49-F238E27FC236}">
                <a16:creationId xmlns:a16="http://schemas.microsoft.com/office/drawing/2014/main" xmlns="" id="{3E3D2188-6DF3-4B2C-A147-8AD06E0E07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8C2F97-1817-4695-9751-651A4DD44F47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990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 イメージ プレースホルダー 1">
            <a:extLst>
              <a:ext uri="{FF2B5EF4-FFF2-40B4-BE49-F238E27FC236}">
                <a16:creationId xmlns:a16="http://schemas.microsoft.com/office/drawing/2014/main" xmlns="" id="{C20C9F36-33A8-4DF7-80D4-CA668BCF5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ノート プレースホルダー 2">
            <a:extLst>
              <a:ext uri="{FF2B5EF4-FFF2-40B4-BE49-F238E27FC236}">
                <a16:creationId xmlns:a16="http://schemas.microsoft.com/office/drawing/2014/main" xmlns="" id="{7F74A548-874A-4F69-AEAF-5E20B6FE2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12292" name="スライド番号プレースホルダー 3">
            <a:extLst>
              <a:ext uri="{FF2B5EF4-FFF2-40B4-BE49-F238E27FC236}">
                <a16:creationId xmlns:a16="http://schemas.microsoft.com/office/drawing/2014/main" xmlns="" id="{F7104127-7D83-423D-ABE8-268E3A39E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A1704B-AFC7-43DC-9C52-9EDFCAF78494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389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>
            <a:extLst>
              <a:ext uri="{FF2B5EF4-FFF2-40B4-BE49-F238E27FC236}">
                <a16:creationId xmlns:a16="http://schemas.microsoft.com/office/drawing/2014/main" xmlns="" id="{AB700F26-4400-4DDB-A434-930FCD17BA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>
            <a:extLst>
              <a:ext uri="{FF2B5EF4-FFF2-40B4-BE49-F238E27FC236}">
                <a16:creationId xmlns:a16="http://schemas.microsoft.com/office/drawing/2014/main" xmlns="" id="{E4114C47-95C3-46AD-9267-B99DF53BD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 dirty="0"/>
          </a:p>
        </p:txBody>
      </p:sp>
      <p:sp>
        <p:nvSpPr>
          <p:cNvPr id="14340" name="スライド番号プレースホルダー 3">
            <a:extLst>
              <a:ext uri="{FF2B5EF4-FFF2-40B4-BE49-F238E27FC236}">
                <a16:creationId xmlns:a16="http://schemas.microsoft.com/office/drawing/2014/main" xmlns="" id="{DD9D999D-F9D5-4A94-B597-35E74769FF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8E176B-A17D-4474-9D69-15E38842E095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5481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>
            <a:extLst>
              <a:ext uri="{FF2B5EF4-FFF2-40B4-BE49-F238E27FC236}">
                <a16:creationId xmlns:a16="http://schemas.microsoft.com/office/drawing/2014/main" xmlns="" id="{6A1E39FE-C33A-428E-9984-9FAD5706F0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>
            <a:extLst>
              <a:ext uri="{FF2B5EF4-FFF2-40B4-BE49-F238E27FC236}">
                <a16:creationId xmlns:a16="http://schemas.microsoft.com/office/drawing/2014/main" xmlns="" id="{220B3C5C-789E-4480-AF31-82D8A3B69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18436" name="スライド番号プレースホルダー 3">
            <a:extLst>
              <a:ext uri="{FF2B5EF4-FFF2-40B4-BE49-F238E27FC236}">
                <a16:creationId xmlns:a16="http://schemas.microsoft.com/office/drawing/2014/main" xmlns="" id="{1D92F4AA-A6AD-4D7E-94C5-F392BCFD7C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457C74-9AD4-4C74-8C03-5A64F0A4BAFC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72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スライド イメージ プレースホルダー 1">
            <a:extLst>
              <a:ext uri="{FF2B5EF4-FFF2-40B4-BE49-F238E27FC236}">
                <a16:creationId xmlns:a16="http://schemas.microsoft.com/office/drawing/2014/main" xmlns="" id="{9391355C-9FEF-4D14-912F-B64E32B7B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ノート プレースホルダー 2">
            <a:extLst>
              <a:ext uri="{FF2B5EF4-FFF2-40B4-BE49-F238E27FC236}">
                <a16:creationId xmlns:a16="http://schemas.microsoft.com/office/drawing/2014/main" xmlns="" id="{2BE445EA-5575-485F-905C-B89751926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 dirty="0"/>
          </a:p>
        </p:txBody>
      </p:sp>
      <p:sp>
        <p:nvSpPr>
          <p:cNvPr id="20484" name="スライド番号プレースホルダー 3">
            <a:extLst>
              <a:ext uri="{FF2B5EF4-FFF2-40B4-BE49-F238E27FC236}">
                <a16:creationId xmlns:a16="http://schemas.microsoft.com/office/drawing/2014/main" xmlns="" id="{C432CE39-6F8F-45B5-B00A-C67511544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86D96C-458E-4405-8780-AA05E4524D90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94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>
            <a:extLst>
              <a:ext uri="{FF2B5EF4-FFF2-40B4-BE49-F238E27FC236}">
                <a16:creationId xmlns:a16="http://schemas.microsoft.com/office/drawing/2014/main" xmlns="" id="{F3CDCEED-95F9-4C32-A52A-30071FCBB9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ノート プレースホルダー 2">
            <a:extLst>
              <a:ext uri="{FF2B5EF4-FFF2-40B4-BE49-F238E27FC236}">
                <a16:creationId xmlns:a16="http://schemas.microsoft.com/office/drawing/2014/main" xmlns="" id="{7EF31600-3B29-4D17-9FCF-AB90C46D2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2532" name="スライド番号プレースホルダー 3">
            <a:extLst>
              <a:ext uri="{FF2B5EF4-FFF2-40B4-BE49-F238E27FC236}">
                <a16:creationId xmlns:a16="http://schemas.microsoft.com/office/drawing/2014/main" xmlns="" id="{751AF954-CC70-4EDE-811C-4BEBCF87A8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760495-BE2C-4A0B-BC5B-C2E0EA15F351}" type="slidenum">
              <a:rPr lang="ja-JP" altLang="en-US" smtClean="0">
                <a:latin typeface="Calibri" panose="020F0502020204030204" pitchFamily="34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ja-JP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87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1843730B-8170-472C-9DF1-6E713672C75E}"/>
              </a:ext>
            </a:extLst>
          </p:cNvPr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xmlns="" id="{3F35F2C9-B116-4EFC-8FA3-96814EDAC675}"/>
                </a:ext>
              </a:extLst>
            </p:cNvPr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xmlns="" id="{146AF368-C48E-4558-BE67-570A13257220}"/>
                </a:ext>
              </a:extLst>
            </p:cNvPr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xmlns="" id="{4F6B872A-B185-45C1-AB46-A6F559951CA0}"/>
                </a:ext>
              </a:extLst>
            </p:cNvPr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xmlns="" id="{69354F5E-064E-45BB-9BB7-09D47BDC8608}"/>
                </a:ext>
              </a:extLst>
            </p:cNvPr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xmlns="" id="{6B318A02-8C11-4899-A6C7-7D407B6F8A45}"/>
                </a:ext>
              </a:extLst>
            </p:cNvPr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xmlns="" id="{F689FDA1-3940-4B23-9F52-3B4EEA6DD862}"/>
                </a:ext>
              </a:extLst>
            </p:cNvPr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xmlns="" id="{860992B7-C62F-4214-A637-C985B9D6D97D}"/>
                </a:ext>
              </a:extLst>
            </p:cNvPr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xmlns="" id="{32B28137-207F-46E8-A6A3-29F9AC0FFEE4}"/>
                </a:ext>
              </a:extLst>
            </p:cNvPr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xmlns="" id="{B29C9D62-BFDB-4A54-BBC0-ED6D33AFCCC2}"/>
                </a:ext>
              </a:extLst>
            </p:cNvPr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xmlns="" id="{0F41022E-F57F-4DC0-BE94-0B376F24A1AF}"/>
                </a:ext>
              </a:extLst>
            </p:cNvPr>
            <p:cNvSpPr/>
            <p:nvPr/>
          </p:nvSpPr>
          <p:spPr>
            <a:xfrm rot="10800000">
              <a:off x="0" y="-528"/>
              <a:ext cx="842963" cy="566622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9C61589F-634F-4C5F-8822-3EA44474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21A29-BC83-415C-91FF-8D5A02081861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BE0700A3-015D-47CE-9EFA-DCC85E63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956CFB5A-5E1A-4AB7-9B9B-9DD75AD4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B1B9C-5D4A-4A64-939C-167937EDDA3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216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885553-038C-4DDC-9595-333C5A80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119EE-9953-4A39-910A-653A0F79EE3E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42F775-8D50-4337-BAAE-5129EC8B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D7C8B9-311B-4CAB-8A86-545F7055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4531-3E70-4696-AADB-517CF106DAF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49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>
            <a:extLst>
              <a:ext uri="{FF2B5EF4-FFF2-40B4-BE49-F238E27FC236}">
                <a16:creationId xmlns:a16="http://schemas.microsoft.com/office/drawing/2014/main" xmlns="" id="{3B7ABB73-87CC-4528-9990-42C297311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79057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42F26DD9-4683-48AC-8457-060BF103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3175" y="2886075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  <a:endParaRPr lang="en-US" altLang="zh-CN">
              <a:solidFill>
                <a:srgbClr val="C0E474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4DC080BE-069D-45E8-A9F2-66F5E8E8B8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E2DA9-2742-42F7-A419-536106D755CF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BD058528-2628-4AB1-8911-D17780DD2B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DD4A4116-33C2-4C2D-9F8A-0DDE7D53BD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12CE5-33BD-4325-981A-8A773015E07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3278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AAA8B1-8640-4C0D-B393-5385B82F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439E8-8F7B-41CD-8BA1-2820FC878F79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8A505E-BC54-4738-B54F-0402DBEC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A2873E-70C5-4E23-99A0-C0027617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A4CCB-2CB9-4262-AB13-5EA78FD1D76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7954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>
            <a:extLst>
              <a:ext uri="{FF2B5EF4-FFF2-40B4-BE49-F238E27FC236}">
                <a16:creationId xmlns:a16="http://schemas.microsoft.com/office/drawing/2014/main" xmlns="" id="{2F17E5B0-70B8-4695-897B-91BD14303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79057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F6CA68F4-2B77-4D41-932B-FBB4A3DDE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3175" y="2886075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F3471DF4-F5B3-4E84-B67E-C1A4004CA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019EB-EF0A-4503-853B-9D419589AC54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17D5AA1-B4F5-4C0E-83CD-BADC659D05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F3B0815-CD36-4DC9-A025-F510E7D64D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332-355F-4FD8-8B7F-FF4FC3DCF1D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113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EA9E0E52-8CDA-4328-B091-B1A85A6EF9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7652E-29D2-44AA-95EA-AC0B089D4D2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148E2260-BE66-4B4B-95BB-94562A27C0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3F74FB-1940-4A48-82BC-6B58BEE083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FD4B6-DF43-43C0-99BA-20C41BEED86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1132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9501EF-DAF7-4418-858A-710D2D26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7A4C5-66C1-4805-ACC9-0E9D7D19008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019387-C6F7-417C-9FB6-421C98A9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67F4C-DDBD-499F-B8AF-F820EF45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0EDAC-38CA-4CC8-B532-21CC6B24920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0466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537882-7BA5-4E32-A6C0-2E29FB13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5D70B-17F1-4C96-9FA0-5E21157F97C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DCF756-AC71-4075-9BB8-93DE044D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F80FFD-620D-4D30-9EA5-3618D63C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1BFC6-76C8-45BC-8AC8-03CF2AA02CD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765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66313D-54B2-402B-9CDA-8E7BBB0A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6189D-97FC-49C0-AFA1-3A521023FF36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BA6D49-7C90-4FE0-8F7B-5935B8D6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4A3ABE-D876-4668-977A-7CF81027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64DE1-95F3-4275-A04A-EF79E16ED95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075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DC1718-FE95-423E-84AB-10DA9400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1F212-C7CD-4772-8544-4B954CFA35DB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4DDAF0-E91D-4552-808E-A84B539D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C15AC5-90B8-4AD7-92FF-BF11662E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41FF0-00CA-487C-98F5-84106C66B5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660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FF7DCEDB-EA2D-4FD4-9624-19600A8D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A169C-8FBA-458C-99A9-16124186F72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03CB1757-4A7D-49F9-81B3-16D616E3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38CFCE2-448D-4CB4-B772-E90E0B8A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1ADEB-0FA6-4087-979D-9913FEACBE4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293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6829D542-1023-4310-90B2-4F3C5189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C9175-32E2-4B95-9846-5A36D4EBE268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AA51A32A-367C-493F-89E0-D3EAF2A7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735CA07E-C77C-4D84-B2D7-6ED4BBE2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4927F-61A0-4E05-A198-B1ABA1080CF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1273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20AEA154-05AB-4552-8849-0B2D3514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B1004-ECE3-4F46-9259-2DC417A9636E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5E00937D-E7B9-4631-AA3E-E5BA37BB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B662BD1-92E6-4B4A-964E-9F9A006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16088-61C2-4952-8E9D-C6BB0081DF6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474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59A3E06E-F97B-4880-9B77-784C149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D489E-9BE3-4663-9785-DFBA1EB410EB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880F5213-B2D2-4F79-A752-F3DF5FF8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D6212C44-5729-41BB-8031-E7D7BFED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EB908-8FC2-4F96-893C-9488A06A8E2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260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6B476B59-7BE1-4EB0-8C8F-422EA162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9887A-878A-4B7F-924D-D9BD1ADF8EDF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15794E62-784C-4C74-A52D-C3829254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83C5BF1-B35E-475D-89AB-C93F1481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2FFDF-A9EE-4951-B49F-4DD56FBB342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463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noProof="0"/>
              <a:t>図を追加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0D594AF8-61C3-4D21-979A-C5447C13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5953E-2A7E-4DA4-8D01-1B54B73FA751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79D96811-6384-4284-85F6-BB72DC0F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02BD105-FB17-4389-A1CD-4E2C2B22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E234A-E15E-4DC9-847F-3B2E1E28BD1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954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>
            <a:extLst>
              <a:ext uri="{FF2B5EF4-FFF2-40B4-BE49-F238E27FC236}">
                <a16:creationId xmlns:a16="http://schemas.microsoft.com/office/drawing/2014/main" xmlns="" id="{7DB57691-C3A1-4F02-98CE-8BD4712875E9}"/>
              </a:ext>
            </a:extLst>
          </p:cNvPr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34C427A3-6279-4C44-A065-FFAE4491F8B4}"/>
                </a:ext>
              </a:extLst>
            </p:cNvPr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C21B080-A5F5-498D-94CF-D11400433D17}"/>
                </a:ext>
              </a:extLst>
            </p:cNvPr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xmlns="" id="{234E2C16-4C3E-43EF-B5A3-D91AF618AAAE}"/>
                </a:ext>
              </a:extLst>
            </p:cNvPr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xmlns="" id="{0375EB51-4D67-4CA0-964E-FF7D9EDB9E5D}"/>
                </a:ext>
              </a:extLst>
            </p:cNvPr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xmlns="" id="{E26EC3A2-DDAC-4533-B6F9-2EC20E887EF0}"/>
                </a:ext>
              </a:extLst>
            </p:cNvPr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xmlns="" id="{AF436A05-BA5C-43CA-B45F-E432A136690E}"/>
                </a:ext>
              </a:extLst>
            </p:cNvPr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xmlns="" id="{D7842CA9-1D37-4231-B3E7-F83452B6981A}"/>
                </a:ext>
              </a:extLst>
            </p:cNvPr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xmlns="" id="{1C250F0E-7BD7-4B2F-B40C-B01206AB9554}"/>
                </a:ext>
              </a:extLst>
            </p:cNvPr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D0660555-D00D-47BC-B109-13EB3B1D3664}"/>
                </a:ext>
              </a:extLst>
            </p:cNvPr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AF3BEC37-D354-48F0-A2DE-C98165A5A3D3}"/>
                </a:ext>
              </a:extLst>
            </p:cNvPr>
            <p:cNvSpPr/>
            <p:nvPr/>
          </p:nvSpPr>
          <p:spPr>
            <a:xfrm>
              <a:off x="0" y="4012981"/>
              <a:ext cx="449263" cy="2845019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xmlns="" id="{6C321840-C2D8-4CFC-8A7D-C42676579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7863" y="609600"/>
            <a:ext cx="85963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  <a:endParaRPr lang="en-US" altLang="ja-JP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xmlns="" id="{710302B9-E4D5-4051-AA19-0545EA9D3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863" y="2160588"/>
            <a:ext cx="8596312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214751-2AF8-4978-85CF-1ABB8D8B9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5663" y="6042025"/>
            <a:ext cx="911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3C4430-40C1-492E-95C4-A74143E647B3}" type="datetimeFigureOut">
              <a:rPr lang="ja-JP" altLang="en-US"/>
              <a:pPr>
                <a:defRPr/>
              </a:pPr>
              <a:t>2018/11/28</a:t>
            </a:fld>
            <a:endParaRPr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ADD349-E2D4-4A2B-BCCE-3F86D8CDD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7863" y="6042025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0F64AE-11C2-43AD-83D6-718877B3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89963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32D3121-5F73-47DD-8136-251D8B71D7C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5" r:id="rId11"/>
    <p:sldLayoutId id="2147483890" r:id="rId12"/>
    <p:sldLayoutId id="2147483896" r:id="rId13"/>
    <p:sldLayoutId id="2147483891" r:id="rId14"/>
    <p:sldLayoutId id="2147483892" r:id="rId15"/>
    <p:sldLayoutId id="2147483893" r:id="rId16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3600" kern="1200">
          <a:solidFill>
            <a:schemeClr val="accent1"/>
          </a:solidFill>
          <a:latin typeface="+mj-lt"/>
          <a:ea typeface="+mj-ea"/>
          <a:cs typeface="メイリオ" panose="020B0604030504040204" pitchFamily="50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Trebuchet MS" panose="020B0603020202020204" pitchFamily="34" charset="0"/>
          <a:ea typeface="メイリオ" panose="020B0604030504040204" pitchFamily="50" charset="-128"/>
          <a:cs typeface="メイリオ" panose="020B0604030504040204" pitchFamily="50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Trebuchet MS" panose="020B0603020202020204" pitchFamily="34" charset="0"/>
          <a:ea typeface="メイリオ" panose="020B0604030504040204" pitchFamily="50" charset="-128"/>
          <a:cs typeface="メイリオ" panose="020B0604030504040204" pitchFamily="50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Trebuchet MS" panose="020B0603020202020204" pitchFamily="34" charset="0"/>
          <a:ea typeface="メイリオ" panose="020B0604030504040204" pitchFamily="50" charset="-128"/>
          <a:cs typeface="メイリオ" panose="020B0604030504040204" pitchFamily="50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accent1"/>
          </a:solidFill>
          <a:latin typeface="Trebuchet MS" panose="020B0603020202020204" pitchFamily="34" charset="0"/>
          <a:ea typeface="メイリオ" panose="020B0604030504040204" pitchFamily="50" charset="-128"/>
          <a:cs typeface="メイリオ" panose="020B0604030504040204" pitchFamily="50" charset="-128"/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umimoji="1" kern="1200">
          <a:solidFill>
            <a:srgbClr val="404040"/>
          </a:solidFill>
          <a:latin typeface="+mn-lt"/>
          <a:ea typeface="+mn-ea"/>
          <a:cs typeface="メイリオ" panose="020B0604030504040204" pitchFamily="50" charset="-128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umimoji="1" sz="1600" kern="1200">
          <a:solidFill>
            <a:srgbClr val="404040"/>
          </a:solidFill>
          <a:latin typeface="+mn-lt"/>
          <a:ea typeface="+mn-ea"/>
          <a:cs typeface="メイリオ" panose="020B0604030504040204" pitchFamily="50" charset="-128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umimoji="1" sz="1400" kern="1200">
          <a:solidFill>
            <a:srgbClr val="404040"/>
          </a:solidFill>
          <a:latin typeface="+mn-lt"/>
          <a:ea typeface="+mn-ea"/>
          <a:cs typeface="メイリオ" panose="020B0604030504040204" pitchFamily="50" charset="-128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umimoji="1" sz="1200" kern="1200">
          <a:solidFill>
            <a:srgbClr val="404040"/>
          </a:solidFill>
          <a:latin typeface="+mn-lt"/>
          <a:ea typeface="+mn-ea"/>
          <a:cs typeface="メイリオ" panose="020B0604030504040204" pitchFamily="50" charset="-128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umimoji="1" sz="1200" kern="1200">
          <a:solidFill>
            <a:srgbClr val="404040"/>
          </a:solidFill>
          <a:latin typeface="+mn-lt"/>
          <a:ea typeface="+mn-ea"/>
          <a:cs typeface="メイリオ" panose="020B0604030504040204" pitchFamily="50" charset="-128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no.co.jp/press-release/show/press_id/1793" TargetMode="External"/><Relationship Id="rId2" Type="http://schemas.openxmlformats.org/officeDocument/2006/relationships/hyperlink" Target="http://idsc.tokyo-eiken.go.jp/diseases/flu/fl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tto.com/jp/ja/about_us/brand/promotion/innovation/temish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タイトル 1">
            <a:extLst>
              <a:ext uri="{FF2B5EF4-FFF2-40B4-BE49-F238E27FC236}">
                <a16:creationId xmlns:a16="http://schemas.microsoft.com/office/drawing/2014/main" xmlns="" id="{D3E04515-D350-41C2-BA5D-D5E2A1DC58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0971" y="290153"/>
            <a:ext cx="10454514" cy="2387600"/>
          </a:xfrm>
        </p:spPr>
        <p:txBody>
          <a:bodyPr wrap="none" lIns="0" tIns="0" rIns="0" bIns="0" anchor="ctr"/>
          <a:lstStyle/>
          <a:p>
            <a:pPr algn="ctr" eaLnBrk="1" hangingPunct="1"/>
            <a:r>
              <a:rPr lang="ja-JP" alt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知財を活用した商品アイデア創出</a:t>
            </a:r>
            <a:r>
              <a:rPr lang="ja-JP" alt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</a:t>
            </a:r>
            <a:r>
              <a:rPr lang="en-US" altLang="ja-JP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最終発表会</a:t>
            </a:r>
            <a:endParaRPr lang="ja-JP" altLang="en-US" sz="48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147" name="サブタイトル 2">
            <a:extLst>
              <a:ext uri="{FF2B5EF4-FFF2-40B4-BE49-F238E27FC236}">
                <a16:creationId xmlns:a16="http://schemas.microsoft.com/office/drawing/2014/main" xmlns="" id="{98BDA034-0E36-4890-B5F8-83B71239E9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168896" y="4111957"/>
            <a:ext cx="4543396" cy="771779"/>
          </a:xfrm>
        </p:spPr>
        <p:txBody>
          <a:bodyPr/>
          <a:lstStyle/>
          <a:p>
            <a:pPr eaLnBrk="1" hangingPunct="1"/>
            <a:r>
              <a:rPr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日本工業</a:t>
            </a:r>
            <a:r>
              <a:rPr lang="ja-JP" altLang="en-US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大学大学院</a:t>
            </a:r>
            <a:endParaRPr lang="en-US" altLang="ja-JP" sz="3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xmlns="" id="{FD592FC1-230F-486F-9136-480A2BB9BFC5}"/>
              </a:ext>
            </a:extLst>
          </p:cNvPr>
          <p:cNvSpPr txBox="1">
            <a:spLocks/>
          </p:cNvSpPr>
          <p:nvPr/>
        </p:nvSpPr>
        <p:spPr>
          <a:xfrm>
            <a:off x="8646694" y="4883736"/>
            <a:ext cx="3065597" cy="4429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チーム　バイモルフ</a:t>
            </a:r>
            <a:endParaRPr lang="en-US" altLang="ja-JP" sz="28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149" name="テキスト ボックス 5">
            <a:extLst>
              <a:ext uri="{FF2B5EF4-FFF2-40B4-BE49-F238E27FC236}">
                <a16:creationId xmlns:a16="http://schemas.microsoft.com/office/drawing/2014/main" xmlns="" id="{4927B0F3-B29D-4740-9DC0-7C6D390F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014" y="5291723"/>
            <a:ext cx="26092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佐藤　優</a:t>
            </a:r>
          </a:p>
        </p:txBody>
      </p:sp>
      <p:sp>
        <p:nvSpPr>
          <p:cNvPr id="6150" name="テキスト ボックス 6">
            <a:extLst>
              <a:ext uri="{FF2B5EF4-FFF2-40B4-BE49-F238E27FC236}">
                <a16:creationId xmlns:a16="http://schemas.microsoft.com/office/drawing/2014/main" xmlns="" id="{A0DD7D98-F926-4355-BCDB-DE84EAFC0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8679" y="5849239"/>
            <a:ext cx="1833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冀　翼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xmlns="" id="{D3E04515-D350-41C2-BA5D-D5E2A1DC5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87" y="2234841"/>
            <a:ext cx="10454514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5400" kern="1200">
                <a:solidFill>
                  <a:schemeClr val="accent1"/>
                </a:solidFill>
                <a:latin typeface="+mj-lt"/>
                <a:ea typeface="+mj-ea"/>
                <a:cs typeface="メイリオ" panose="020B0604030504040204" pitchFamily="50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 eaLnBrk="1" hangingPunct="1"/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抗インフルエンザウイルス・抗アレルゲン加工シート表皮素材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/>
            <a:endParaRPr lang="en-US" altLang="ja-JP" sz="1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/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 </a:t>
            </a:r>
            <a:r>
              <a:rPr lang="ja-JP" altLang="en-US" sz="3200" b="1" dirty="0" smtClean="0">
                <a:solidFill>
                  <a:srgbClr val="0000FF"/>
                </a:solidFill>
              </a:rPr>
              <a:t>菌</a:t>
            </a:r>
            <a:r>
              <a:rPr lang="ja-JP" altLang="en-US" sz="3200" b="1" dirty="0">
                <a:solidFill>
                  <a:srgbClr val="0000FF"/>
                </a:solidFill>
              </a:rPr>
              <a:t>から子供を守る</a:t>
            </a:r>
            <a:r>
              <a:rPr lang="ja-JP" altLang="en-US" sz="3200" b="1" dirty="0" smtClean="0">
                <a:solidFill>
                  <a:srgbClr val="0000FF"/>
                </a:solidFill>
              </a:rPr>
              <a:t>ステッカー 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endParaRPr lang="ja-JP" altLang="en-US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ww.nitto.com/jp/ja/others/about_us/brand/promotion/img/innovation/tmh08_pc.gif">
            <a:extLst>
              <a:ext uri="{FF2B5EF4-FFF2-40B4-BE49-F238E27FC236}">
                <a16:creationId xmlns:a16="http://schemas.microsoft.com/office/drawing/2014/main" xmlns="" id="{6B7840B3-069A-430C-971D-25F75602358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5738" y="609600"/>
            <a:ext cx="7443787" cy="5583238"/>
          </a:xfrm>
          <a:noFill/>
        </p:spPr>
      </p:pic>
      <p:sp>
        <p:nvSpPr>
          <p:cNvPr id="23555" name="タイトル 1">
            <a:extLst>
              <a:ext uri="{FF2B5EF4-FFF2-40B4-BE49-F238E27FC236}">
                <a16:creationId xmlns:a16="http://schemas.microsoft.com/office/drawing/2014/main" xmlns="" id="{7F0CCA06-D051-41D1-879A-CF26FF769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863" y="609600"/>
            <a:ext cx="8596312" cy="2438400"/>
          </a:xfrm>
        </p:spPr>
        <p:txBody>
          <a:bodyPr/>
          <a:lstStyle/>
          <a:p>
            <a:pPr eaLnBrk="1" hangingPunct="1"/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フッ素樹脂（</a:t>
            </a:r>
            <a:r>
              <a:rPr lang="en-US" altLang="ja-JP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PTFE</a:t>
            </a: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  <a:t/>
            </a:r>
            <a:b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</a:br>
            <a: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  <a:t/>
            </a:r>
            <a:b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</a:br>
            <a:r>
              <a:rPr lang="ja-JP" altLang="en-US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→ </a:t>
            </a:r>
            <a:r>
              <a:rPr lang="ja-JP" altLang="en-US" b="1" dirty="0" smtClean="0">
                <a:solidFill>
                  <a:srgbClr val="0000FF"/>
                </a:solidFill>
                <a:cs typeface="メイリオ" panose="020B0604030504040204" pitchFamily="34" charset="-128"/>
              </a:rPr>
              <a:t>耐</a:t>
            </a:r>
            <a:r>
              <a:rPr lang="ja-JP" altLang="en-US" b="1" dirty="0">
                <a:solidFill>
                  <a:srgbClr val="0000FF"/>
                </a:solidFill>
                <a:cs typeface="メイリオ" panose="020B0604030504040204" pitchFamily="34" charset="-128"/>
              </a:rPr>
              <a:t>薬品性</a:t>
            </a:r>
            <a:r>
              <a:rPr lang="ja-JP" altLang="en-US" dirty="0">
                <a:solidFill>
                  <a:schemeClr val="tx1"/>
                </a:solidFill>
                <a:cs typeface="メイリオ" panose="020B0604030504040204" pitchFamily="34" charset="-128"/>
              </a:rPr>
              <a:t>・</a:t>
            </a:r>
            <a:r>
              <a:rPr lang="ja-JP" altLang="en-US" b="1" dirty="0">
                <a:solidFill>
                  <a:srgbClr val="0000FF"/>
                </a:solidFill>
                <a:cs typeface="メイリオ" panose="020B0604030504040204" pitchFamily="34" charset="-128"/>
              </a:rPr>
              <a:t>耐食性</a:t>
            </a:r>
            <a:r>
              <a:rPr lang="ja-JP" altLang="en-US" dirty="0">
                <a:solidFill>
                  <a:schemeClr val="tx1"/>
                </a:solidFill>
                <a:cs typeface="メイリオ" panose="020B0604030504040204" pitchFamily="34" charset="-128"/>
              </a:rPr>
              <a:t>に優れる素材</a:t>
            </a:r>
            <a: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  <a:t/>
            </a:r>
            <a:br>
              <a:rPr lang="en-US" altLang="ja-JP" dirty="0">
                <a:solidFill>
                  <a:schemeClr val="tx1"/>
                </a:solidFill>
                <a:cs typeface="メイリオ" panose="020B0604030504040204" pitchFamily="34" charset="-128"/>
              </a:rPr>
            </a:br>
            <a:r>
              <a:rPr lang="ja-JP" altLang="en-US" dirty="0">
                <a:solidFill>
                  <a:schemeClr val="tx1"/>
                </a:solidFill>
                <a:cs typeface="メイリオ" panose="020B0604030504040204" pitchFamily="34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 ただし</a:t>
            </a:r>
            <a:r>
              <a:rPr lang="ja-JP" altLang="en-US" dirty="0">
                <a:solidFill>
                  <a:schemeClr val="tx1"/>
                </a:solidFill>
                <a:cs typeface="メイリオ" panose="020B0604030504040204" pitchFamily="34" charset="-128"/>
              </a:rPr>
              <a:t>、</a:t>
            </a:r>
            <a:r>
              <a:rPr lang="ja-JP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メイリオ" panose="020B0604030504040204" pitchFamily="34" charset="-128"/>
              </a:rPr>
              <a:t>高価</a:t>
            </a:r>
            <a:endParaRPr lang="ja-JP" altLang="en-US" b="1" dirty="0">
              <a:solidFill>
                <a:schemeClr val="accent2">
                  <a:lumMod val="60000"/>
                  <a:lumOff val="40000"/>
                </a:schemeClr>
              </a:solidFill>
              <a:cs typeface="メイリオ" panose="020B0604030504040204" pitchFamily="34" charset="-128"/>
            </a:endParaRPr>
          </a:p>
        </p:txBody>
      </p:sp>
      <p:sp>
        <p:nvSpPr>
          <p:cNvPr id="23556" name="テキスト ボックス 3">
            <a:extLst>
              <a:ext uri="{FF2B5EF4-FFF2-40B4-BE49-F238E27FC236}">
                <a16:creationId xmlns:a16="http://schemas.microsoft.com/office/drawing/2014/main" xmlns="" id="{06BE5D4F-8CEC-49C4-9F39-60128D3B4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3897313"/>
            <a:ext cx="7920038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400" b="1" dirty="0">
                <a:solidFill>
                  <a:srgbClr val="0070C0"/>
                </a:solidFill>
              </a:rPr>
              <a:t>空気　</a:t>
            </a:r>
            <a:r>
              <a:rPr lang="ja-JP" altLang="en-US" sz="4400" dirty="0">
                <a:solidFill>
                  <a:schemeClr val="tx1"/>
                </a:solidFill>
              </a:rPr>
              <a:t>→　通す　　　○</a:t>
            </a:r>
            <a:endParaRPr lang="en-US" altLang="ja-JP" sz="44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400" b="1" dirty="0">
                <a:solidFill>
                  <a:srgbClr val="FF0000"/>
                </a:solidFill>
              </a:rPr>
              <a:t>水分　</a:t>
            </a:r>
            <a:r>
              <a:rPr lang="ja-JP" altLang="en-US" sz="4400" dirty="0">
                <a:solidFill>
                  <a:schemeClr val="tx1"/>
                </a:solidFill>
              </a:rPr>
              <a:t>→　通さない　</a:t>
            </a:r>
            <a:r>
              <a:rPr lang="en-US" altLang="ja-JP" sz="4400" dirty="0">
                <a:solidFill>
                  <a:schemeClr val="tx1"/>
                </a:solidFill>
              </a:rPr>
              <a:t>×</a:t>
            </a:r>
            <a:endParaRPr lang="ja-JP" altLang="en-US" sz="4400" dirty="0">
              <a:solidFill>
                <a:schemeClr val="tx1"/>
              </a:solidFill>
            </a:endParaRPr>
          </a:p>
        </p:txBody>
      </p:sp>
      <p:sp>
        <p:nvSpPr>
          <p:cNvPr id="23557" name="テキスト ボックス 4">
            <a:extLst>
              <a:ext uri="{FF2B5EF4-FFF2-40B4-BE49-F238E27FC236}">
                <a16:creationId xmlns:a16="http://schemas.microsoft.com/office/drawing/2014/main" xmlns="" id="{B8975BAB-2443-4973-B194-8AEEC8F17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5" y="6227763"/>
            <a:ext cx="1862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>
                <a:solidFill>
                  <a:schemeClr val="tx1"/>
                </a:solidFill>
              </a:rPr>
              <a:t>TEMISH®</a:t>
            </a:r>
            <a:r>
              <a:rPr lang="ja-JP" altLang="en-US">
                <a:solidFill>
                  <a:schemeClr val="tx1"/>
                </a:solidFill>
              </a:rPr>
              <a:t>　</a:t>
            </a:r>
            <a:r>
              <a:rPr lang="en-US" altLang="ja-JP">
                <a:solidFill>
                  <a:schemeClr val="tx1"/>
                </a:solidFill>
              </a:rPr>
              <a:t>Nitto</a:t>
            </a:r>
            <a:endParaRPr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タイトル 1">
            <a:extLst>
              <a:ext uri="{FF2B5EF4-FFF2-40B4-BE49-F238E27FC236}">
                <a16:creationId xmlns:a16="http://schemas.microsoft.com/office/drawing/2014/main" xmlns="" id="{2DA3B67A-13D4-4F51-8EAC-96BB0D625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7612" y="604414"/>
            <a:ext cx="11059212" cy="1320800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TEMISH</a:t>
            </a: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の特長</a:t>
            </a:r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（日東電工製</a:t>
            </a: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高機能シート）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3D608CC-86E6-41E0-826D-29E84844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34242"/>
            <a:ext cx="9428162" cy="3881437"/>
          </a:xfrm>
        </p:spPr>
        <p:txBody>
          <a:bodyPr/>
          <a:lstStyle/>
          <a:p>
            <a:pPr>
              <a:defRPr/>
            </a:pP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微細孔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は，</a:t>
            </a:r>
            <a:r>
              <a:rPr lang="en-US" altLang="ja-JP" sz="32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0.1</a:t>
            </a:r>
            <a:r>
              <a:rPr lang="ja-JP" altLang="en-US" sz="32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32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10μm</a:t>
            </a:r>
          </a:p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→　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インフルエンザウイルス：</a:t>
            </a:r>
            <a:r>
              <a:rPr lang="en-US" altLang="ja-JP" sz="3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0.1</a:t>
            </a:r>
            <a:r>
              <a:rPr lang="ja-JP" altLang="en-US" sz="3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3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5μm</a:t>
            </a:r>
          </a:p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 </a:t>
            </a:r>
            <a:r>
              <a:rPr lang="ja-JP" altLang="en-US" sz="3200" b="1" u="sng" dirty="0" smtClean="0">
                <a:solidFill>
                  <a:srgbClr val="FF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十分</a:t>
            </a:r>
            <a:r>
              <a:rPr lang="ja-JP" altLang="en-US" sz="3200" b="1" u="sng" dirty="0">
                <a:solidFill>
                  <a:srgbClr val="FF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</a:t>
            </a:r>
            <a:r>
              <a:rPr lang="ja-JP" altLang="en-US" sz="3200" b="1" u="sng" dirty="0" smtClean="0">
                <a:solidFill>
                  <a:srgbClr val="FF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透過，または，トラッピング可能！</a:t>
            </a:r>
            <a:endParaRPr lang="en-US" altLang="ja-JP" sz="3200" b="1" u="sng" dirty="0">
              <a:solidFill>
                <a:srgbClr val="FF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1229012" y="3374961"/>
            <a:ext cx="9619871" cy="3443465"/>
            <a:chOff x="680372" y="3374961"/>
            <a:chExt cx="9619871" cy="3443465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5" t="6159" r="4006" b="7125"/>
            <a:stretch/>
          </p:blipFill>
          <p:spPr>
            <a:xfrm>
              <a:off x="4414839" y="3374961"/>
              <a:ext cx="5885404" cy="3440179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AD8C1CA3-69F7-4A8D-9909-EBDC86D4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372" y="3579723"/>
              <a:ext cx="3059654" cy="2781503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4309204" y="5472941"/>
              <a:ext cx="23391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400" b="1" dirty="0" smtClean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TEMISH</a:t>
              </a:r>
            </a:p>
            <a:p>
              <a:pPr algn="ctr"/>
              <a:r>
                <a:rPr lang="ja-JP" altLang="en-US" sz="2400" b="1" dirty="0" smtClean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（日東電工製）</a:t>
              </a:r>
              <a:endParaRPr lang="ja-JP" altLang="en-US" sz="2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8" name="直線コネクタ 7"/>
            <p:cNvCxnSpPr/>
            <p:nvPr/>
          </p:nvCxnSpPr>
          <p:spPr>
            <a:xfrm>
              <a:off x="4023360" y="3704298"/>
              <a:ext cx="0" cy="29281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736538" y="6356761"/>
              <a:ext cx="28953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インフルエンザ</a:t>
              </a:r>
              <a:r>
                <a:rPr lang="ja-JP" altLang="en-US" sz="24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ウイルス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www.nitto.com/jp/ja/others/about_us/brand/promotion/img/innovation/tmh08_pc.gif">
            <a:extLst>
              <a:ext uri="{FF2B5EF4-FFF2-40B4-BE49-F238E27FC236}">
                <a16:creationId xmlns:a16="http://schemas.microsoft.com/office/drawing/2014/main" xmlns="" id="{0511FA99-E754-46F9-B44A-51DCDFDB74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1224117"/>
            <a:ext cx="3878263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タイトル 1">
            <a:extLst>
              <a:ext uri="{FF2B5EF4-FFF2-40B4-BE49-F238E27FC236}">
                <a16:creationId xmlns:a16="http://schemas.microsoft.com/office/drawing/2014/main" xmlns="" id="{F42588DA-AE51-4755-8282-FEB7E8A3B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480652"/>
            <a:ext cx="8596312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イメージ図</a:t>
            </a:r>
          </a:p>
        </p:txBody>
      </p:sp>
      <p:sp>
        <p:nvSpPr>
          <p:cNvPr id="27652" name="テキスト ボックス 6">
            <a:extLst>
              <a:ext uri="{FF2B5EF4-FFF2-40B4-BE49-F238E27FC236}">
                <a16:creationId xmlns:a16="http://schemas.microsoft.com/office/drawing/2014/main" xmlns="" id="{FD8F2584-4628-4073-9F37-FF805687F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194" y="2007578"/>
            <a:ext cx="10509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＋</a:t>
            </a:r>
          </a:p>
        </p:txBody>
      </p:sp>
      <p:sp>
        <p:nvSpPr>
          <p:cNvPr id="27653" name="テキスト ボックス 7">
            <a:extLst>
              <a:ext uri="{FF2B5EF4-FFF2-40B4-BE49-F238E27FC236}">
                <a16:creationId xmlns:a16="http://schemas.microsoft.com/office/drawing/2014/main" xmlns="" id="{A76D4AAB-14FA-439E-BCCC-4F1238B86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278" y="2016547"/>
            <a:ext cx="10509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＝</a:t>
            </a:r>
          </a:p>
        </p:txBody>
      </p:sp>
      <p:sp>
        <p:nvSpPr>
          <p:cNvPr id="27654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239" y="4206372"/>
            <a:ext cx="2548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多孔質シート</a:t>
            </a:r>
          </a:p>
        </p:txBody>
      </p:sp>
      <p:sp>
        <p:nvSpPr>
          <p:cNvPr id="27655" name="テキスト ボックス 10">
            <a:extLst>
              <a:ext uri="{FF2B5EF4-FFF2-40B4-BE49-F238E27FC236}">
                <a16:creationId xmlns:a16="http://schemas.microsoft.com/office/drawing/2014/main" xmlns="" id="{57640578-14F0-42A5-9667-FCC20D858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803" y="4206372"/>
            <a:ext cx="4769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u="sng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抗体ｳｲﾙｽ･ｱﾚﾙｹﾞﾝｷｬﾗｸﾀｽﾃｯｶｰ</a:t>
            </a:r>
            <a:endParaRPr lang="en-US" altLang="ja-JP" sz="2800" b="1" u="sng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（提案品）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7656" name="コンテンツ プレースホルダー 2">
            <a:extLst>
              <a:ext uri="{FF2B5EF4-FFF2-40B4-BE49-F238E27FC236}">
                <a16:creationId xmlns:a16="http://schemas.microsoft.com/office/drawing/2014/main" xmlns="" id="{668525A3-D4D6-459B-85DD-EFDB4FA015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17838"/>
          <a:stretch>
            <a:fillRect/>
          </a:stretch>
        </p:blipFill>
        <p:spPr>
          <a:xfrm>
            <a:off x="378620" y="1595747"/>
            <a:ext cx="3084512" cy="2182812"/>
          </a:xfrm>
        </p:spPr>
      </p:pic>
      <p:sp>
        <p:nvSpPr>
          <p:cNvPr id="27657" name="テキスト ボックス 8">
            <a:extLst>
              <a:ext uri="{FF2B5EF4-FFF2-40B4-BE49-F238E27FC236}">
                <a16:creationId xmlns:a16="http://schemas.microsoft.com/office/drawing/2014/main" xmlns="" id="{400BE403-4EF0-446B-A1E3-C8C79D9B1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20" y="4206372"/>
            <a:ext cx="345757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u="sng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今回の</a:t>
            </a:r>
            <a:r>
              <a:rPr lang="ja-JP" altLang="en-US" sz="2800" b="1" u="sng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特許シート</a:t>
            </a:r>
            <a:endParaRPr lang="en-US" altLang="ja-JP" sz="2800" b="1" u="sng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抗インフルエンザウイルス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，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抗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アレルゲン加工シート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表皮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</a:p>
        </p:txBody>
      </p:sp>
      <p:pic>
        <p:nvPicPr>
          <p:cNvPr id="27658" name="図 3">
            <a:extLst>
              <a:ext uri="{FF2B5EF4-FFF2-40B4-BE49-F238E27FC236}">
                <a16:creationId xmlns:a16="http://schemas.microsoft.com/office/drawing/2014/main" xmlns="" id="{24FD5D75-5B53-440A-8324-29FFAA870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5111" y1="64444" x2="75111" y2="64444"/>
                        <a14:foregroundMark x1="60444" y1="61778" x2="60444" y2="61778"/>
                        <a14:foregroundMark x1="28000" y1="69778" x2="28000" y2="69778"/>
                        <a14:foregroundMark x1="28444" y1="85778" x2="28444" y2="85778"/>
                        <a14:foregroundMark x1="32000" y1="81333" x2="32000" y2="81333"/>
                        <a14:foregroundMark x1="21333" y1="75556" x2="21333" y2="75556"/>
                        <a14:foregroundMark x1="22667" y1="70222" x2="22667" y2="70222"/>
                        <a14:foregroundMark x1="36000" y1="80889" x2="36000" y2="80889"/>
                        <a14:foregroundMark x1="78222" y1="76444" x2="78222" y2="76444"/>
                        <a14:foregroundMark x1="73778" y1="78667" x2="73778" y2="78667"/>
                        <a14:foregroundMark x1="69333" y1="79556" x2="69333" y2="79556"/>
                        <a14:foregroundMark x1="62667" y1="76000" x2="62667" y2="76000"/>
                        <a14:foregroundMark x1="57778" y1="67111" x2="57778" y2="67111"/>
                        <a14:foregroundMark x1="62667" y1="50667" x2="62667" y2="50667"/>
                        <a14:foregroundMark x1="75556" y1="48000" x2="75556" y2="48000"/>
                        <a14:foregroundMark x1="87556" y1="49778" x2="87556" y2="49778"/>
                        <a14:foregroundMark x1="91556" y1="59111" x2="91556" y2="59111"/>
                        <a14:foregroundMark x1="92444" y1="66667" x2="92444" y2="66667"/>
                        <a14:foregroundMark x1="35556" y1="64889" x2="35556" y2="64889"/>
                        <a14:foregroundMark x1="8889" y1="71111" x2="8889" y2="71111"/>
                        <a14:foregroundMark x1="21778" y1="64000" x2="21778" y2="64000"/>
                        <a14:foregroundMark x1="27556" y1="61333" x2="27556" y2="61333"/>
                        <a14:foregroundMark x1="39111" y1="56000" x2="39111" y2="56000"/>
                        <a14:foregroundMark x1="41778" y1="63111" x2="41778" y2="63111"/>
                        <a14:foregroundMark x1="18222" y1="82667" x2="18222" y2="82667"/>
                        <a14:foregroundMark x1="10222" y1="86667" x2="10222" y2="86667"/>
                        <a14:foregroundMark x1="15111" y1="93333" x2="15111" y2="93333"/>
                        <a14:foregroundMark x1="30667" y1="94667" x2="30667" y2="94667"/>
                        <a14:foregroundMark x1="43556" y1="79556" x2="43556" y2="79556"/>
                        <a14:foregroundMark x1="44444" y1="76444" x2="44444" y2="76444"/>
                        <a14:foregroundMark x1="40444" y1="44889" x2="40444" y2="44889"/>
                        <a14:foregroundMark x1="16444" y1="39556" x2="16444" y2="39556"/>
                        <a14:foregroundMark x1="6667" y1="28889" x2="6667" y2="28889"/>
                        <a14:foregroundMark x1="6222" y1="14667" x2="6222" y2="14667"/>
                        <a14:foregroundMark x1="26222" y1="4889" x2="26222" y2="4889"/>
                        <a14:foregroundMark x1="41778" y1="5333" x2="41778" y2="5333"/>
                        <a14:foregroundMark x1="59111" y1="11111" x2="59111" y2="11111"/>
                        <a14:foregroundMark x1="65778" y1="19556" x2="65778" y2="19556"/>
                        <a14:foregroundMark x1="74222" y1="60444" x2="74222" y2="60444"/>
                        <a14:foregroundMark x1="84444" y1="58667" x2="84444" y2="58667"/>
                        <a14:foregroundMark x1="30667" y1="66222" x2="30667" y2="6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57" y="154189"/>
            <a:ext cx="4119562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9ECFB22-1DC9-4D79-B1C5-2440C48DF3A3}"/>
              </a:ext>
            </a:extLst>
          </p:cNvPr>
          <p:cNvSpPr txBox="1"/>
          <p:nvPr/>
        </p:nvSpPr>
        <p:spPr>
          <a:xfrm>
            <a:off x="7422203" y="5155819"/>
            <a:ext cx="4464998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特　徴</a:t>
            </a:r>
            <a:r>
              <a:rPr lang="ja-JP" altLang="en-US" sz="2400" b="1" dirty="0"/>
              <a:t>：</a:t>
            </a:r>
            <a:endParaRPr lang="en-US" altLang="ja-JP" sz="2400" b="1" dirty="0"/>
          </a:p>
          <a:p>
            <a:r>
              <a:rPr lang="en-US" altLang="zh-CN" sz="2400" b="1" dirty="0">
                <a:solidFill>
                  <a:srgbClr val="0000FF"/>
                </a:solidFill>
              </a:rPr>
              <a:t>· </a:t>
            </a:r>
            <a:r>
              <a:rPr lang="ja-JP" altLang="en-US" sz="2400" b="1" dirty="0">
                <a:solidFill>
                  <a:srgbClr val="0000FF"/>
                </a:solidFill>
              </a:rPr>
              <a:t>子供が喜ぶキャラクター</a:t>
            </a:r>
            <a:endParaRPr lang="en-US" altLang="ja-JP" sz="2400" b="1" dirty="0">
              <a:solidFill>
                <a:srgbClr val="0000FF"/>
              </a:solidFill>
            </a:endParaRPr>
          </a:p>
          <a:p>
            <a:r>
              <a:rPr lang="en-US" altLang="zh-CN" sz="2400" b="1" dirty="0">
                <a:solidFill>
                  <a:srgbClr val="0000FF"/>
                </a:solidFill>
              </a:rPr>
              <a:t>· </a:t>
            </a:r>
            <a:r>
              <a:rPr lang="ja-JP" altLang="en-US" sz="2400" b="1" dirty="0">
                <a:solidFill>
                  <a:srgbClr val="0000FF"/>
                </a:solidFill>
              </a:rPr>
              <a:t>好きな場所を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貼り付けられる</a:t>
            </a:r>
            <a:endParaRPr lang="en-US" altLang="ja-JP" sz="2400" b="1" dirty="0">
              <a:solidFill>
                <a:srgbClr val="0000FF"/>
              </a:solidFill>
            </a:endParaRPr>
          </a:p>
          <a:p>
            <a:r>
              <a:rPr lang="en-US" altLang="zh-CN" sz="2400" b="1" dirty="0">
                <a:solidFill>
                  <a:srgbClr val="0000FF"/>
                </a:solidFill>
              </a:rPr>
              <a:t>·</a:t>
            </a:r>
            <a:r>
              <a:rPr lang="ja-JP" altLang="en-US" sz="2400" b="1" dirty="0">
                <a:solidFill>
                  <a:srgbClr val="0000FF"/>
                </a:solidFill>
              </a:rPr>
              <a:t> 使い捨て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テキスト ボックス 1">
            <a:extLst>
              <a:ext uri="{FF2B5EF4-FFF2-40B4-BE49-F238E27FC236}">
                <a16:creationId xmlns:a16="http://schemas.microsoft.com/office/drawing/2014/main" xmlns="" id="{8385F662-7A68-4BCD-A920-0976DE534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093788"/>
            <a:ext cx="3516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商品案</a:t>
            </a:r>
          </a:p>
        </p:txBody>
      </p:sp>
      <p:sp>
        <p:nvSpPr>
          <p:cNvPr id="29699" name="テキスト ボックス 2">
            <a:extLst>
              <a:ext uri="{FF2B5EF4-FFF2-40B4-BE49-F238E27FC236}">
                <a16:creationId xmlns:a16="http://schemas.microsoft.com/office/drawing/2014/main" xmlns="" id="{B1F1E6AB-3330-4182-89EA-F3DB21C19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44663"/>
            <a:ext cx="3817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○ステッカー概要</a:t>
            </a:r>
          </a:p>
        </p:txBody>
      </p:sp>
      <p:sp>
        <p:nvSpPr>
          <p:cNvPr id="29700" name="テキスト ボックス 3">
            <a:extLst>
              <a:ext uri="{FF2B5EF4-FFF2-40B4-BE49-F238E27FC236}">
                <a16:creationId xmlns:a16="http://schemas.microsoft.com/office/drawing/2014/main" xmlns="" id="{909CB5B7-7FBA-4573-A0A7-313A34BD5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0" y="2335213"/>
            <a:ext cx="106035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・</a:t>
            </a:r>
            <a:r>
              <a:rPr lang="ja-JP" altLang="en-US" sz="2800" dirty="0" smtClean="0">
                <a:solidFill>
                  <a:schemeClr val="tx1"/>
                </a:solidFill>
              </a:rPr>
              <a:t>インフルエンザウイルス</a:t>
            </a:r>
            <a:r>
              <a:rPr lang="ja-JP" altLang="en-US" sz="2800" dirty="0">
                <a:solidFill>
                  <a:schemeClr val="tx1"/>
                </a:solidFill>
              </a:rPr>
              <a:t>等</a:t>
            </a:r>
            <a:r>
              <a:rPr lang="ja-JP" altLang="en-US" sz="2800" dirty="0" smtClean="0">
                <a:solidFill>
                  <a:schemeClr val="tx1"/>
                </a:solidFill>
              </a:rPr>
              <a:t>を捕捉し不活化．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dirty="0" smtClean="0">
                <a:solidFill>
                  <a:schemeClr val="tx1"/>
                </a:solidFill>
              </a:rPr>
              <a:t>・効果維持のため定期的な交換が必要（ディスポーザブル）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9701" name="テキスト ボックス 4">
            <a:extLst>
              <a:ext uri="{FF2B5EF4-FFF2-40B4-BE49-F238E27FC236}">
                <a16:creationId xmlns:a16="http://schemas.microsoft.com/office/drawing/2014/main" xmlns="" id="{E2FBD821-B77D-4698-8151-6B2E3C6AE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541713"/>
            <a:ext cx="2255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dirty="0">
                <a:solidFill>
                  <a:schemeClr val="tx1"/>
                </a:solidFill>
              </a:rPr>
              <a:t>○販売価格</a:t>
            </a:r>
          </a:p>
        </p:txBody>
      </p:sp>
      <p:sp>
        <p:nvSpPr>
          <p:cNvPr id="29702" name="テキスト ボックス 5">
            <a:extLst>
              <a:ext uri="{FF2B5EF4-FFF2-40B4-BE49-F238E27FC236}">
                <a16:creationId xmlns:a16="http://schemas.microsoft.com/office/drawing/2014/main" xmlns="" id="{201A3A13-366C-42AA-96D4-1A88B495F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4108450"/>
            <a:ext cx="8672513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dirty="0">
                <a:solidFill>
                  <a:schemeClr val="tx1"/>
                </a:solidFill>
              </a:rPr>
              <a:t>TEMISH140×140</a:t>
            </a:r>
            <a:r>
              <a:rPr lang="ja-JP" altLang="en-US" sz="2800" dirty="0">
                <a:solidFill>
                  <a:schemeClr val="tx1"/>
                </a:solidFill>
              </a:rPr>
              <a:t>　￥</a:t>
            </a:r>
            <a:r>
              <a:rPr lang="en-US" altLang="ja-JP" sz="2800" dirty="0">
                <a:solidFill>
                  <a:schemeClr val="tx1"/>
                </a:solidFill>
              </a:rPr>
              <a:t>800</a:t>
            </a:r>
            <a:r>
              <a:rPr lang="ja-JP" altLang="en-US" sz="2800" dirty="0">
                <a:solidFill>
                  <a:schemeClr val="tx1"/>
                </a:solidFill>
              </a:rPr>
              <a:t>程度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05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u="sng" dirty="0" smtClean="0">
                <a:solidFill>
                  <a:schemeClr val="tx1"/>
                </a:solidFill>
              </a:rPr>
              <a:t>￥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400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＋￥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400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 </a:t>
            </a:r>
            <a:r>
              <a:rPr lang="ja-JP" altLang="en-US" sz="2800" dirty="0" smtClean="0">
                <a:solidFill>
                  <a:schemeClr val="tx1"/>
                </a:solidFill>
              </a:rPr>
              <a:t>＋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￥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1,200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～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1,400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 </a:t>
            </a:r>
            <a:r>
              <a:rPr lang="ja-JP" altLang="en-US" sz="2800" dirty="0" smtClean="0">
                <a:solidFill>
                  <a:schemeClr val="tx1"/>
                </a:solidFill>
              </a:rPr>
              <a:t>＝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￥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2,000</a:t>
            </a:r>
            <a:r>
              <a:rPr lang="ja-JP" altLang="en-US" sz="2800" u="sng" dirty="0" smtClean="0">
                <a:solidFill>
                  <a:schemeClr val="tx1"/>
                </a:solidFill>
              </a:rPr>
              <a:t>～</a:t>
            </a:r>
            <a:r>
              <a:rPr lang="en-US" altLang="ja-JP" sz="2800" u="sng" dirty="0" smtClean="0">
                <a:solidFill>
                  <a:schemeClr val="tx1"/>
                </a:solidFill>
              </a:rPr>
              <a:t>2,200</a:t>
            </a:r>
            <a:endParaRPr lang="en-US" altLang="ja-JP" sz="2800" u="sng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9703" name="テキスト ボックス 7">
            <a:extLst>
              <a:ext uri="{FF2B5EF4-FFF2-40B4-BE49-F238E27FC236}">
                <a16:creationId xmlns:a16="http://schemas.microsoft.com/office/drawing/2014/main" xmlns="" id="{4D6E8CA2-F5D8-40FC-A49B-8D0D5093F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80988"/>
            <a:ext cx="49958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３．商品案について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98600" y="6151210"/>
            <a:ext cx="595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利益率</a:t>
            </a:r>
            <a:r>
              <a:rPr lang="ja-JP" altLang="en-US" sz="2800" dirty="0"/>
              <a:t>　</a:t>
            </a:r>
            <a:r>
              <a:rPr lang="en-US" altLang="ja-JP" sz="28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40</a:t>
            </a:r>
            <a:r>
              <a:rPr lang="ja-JP" altLang="en-US" sz="28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28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50</a:t>
            </a:r>
            <a:r>
              <a:rPr lang="ja-JP" altLang="en-US" sz="28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％</a:t>
            </a:r>
            <a:r>
              <a:rPr lang="ja-JP" altLang="en-US" sz="1600" dirty="0">
                <a:ea typeface="宋体" panose="02010600030101010101" pitchFamily="2" charset="-122"/>
              </a:rPr>
              <a:t>（</a:t>
            </a:r>
            <a:r>
              <a:rPr lang="ja-JP" altLang="en-US" sz="1600" dirty="0">
                <a:ea typeface="ＭＳ Ｐゴシック" panose="020B0600070205080204" pitchFamily="34" charset="-128"/>
              </a:rPr>
              <a:t>*希望</a:t>
            </a:r>
            <a:r>
              <a:rPr lang="ja-JP" altLang="en-US" sz="1600" dirty="0" smtClean="0">
                <a:ea typeface="ＭＳ Ｐゴシック" panose="020B0600070205080204" pitchFamily="34" charset="-128"/>
              </a:rPr>
              <a:t>利益率</a:t>
            </a:r>
            <a:r>
              <a:rPr lang="ja-JP" altLang="en-US" sz="1600" dirty="0" smtClean="0">
                <a:ea typeface="宋体" panose="02010600030101010101" pitchFamily="2" charset="-122"/>
              </a:rPr>
              <a:t>）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1588129" y="5481478"/>
            <a:ext cx="2543849" cy="542268"/>
            <a:chOff x="6551973" y="3149175"/>
            <a:chExt cx="2038866" cy="542268"/>
          </a:xfrm>
        </p:grpSpPr>
        <p:sp>
          <p:nvSpPr>
            <p:cNvPr id="3" name="左中かっこ 2"/>
            <p:cNvSpPr/>
            <p:nvPr/>
          </p:nvSpPr>
          <p:spPr>
            <a:xfrm rot="16200000">
              <a:off x="7484938" y="2216210"/>
              <a:ext cx="172935" cy="203886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195310" y="3322111"/>
              <a:ext cx="1343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材料費</a:t>
              </a:r>
              <a:endParaRPr kumimoji="1" lang="ja-JP" altLang="en-US" dirty="0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1614645" y="5154097"/>
            <a:ext cx="7657795" cy="369332"/>
            <a:chOff x="1571783" y="5353343"/>
            <a:chExt cx="7657795" cy="36933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1571783" y="5353343"/>
              <a:ext cx="9316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altLang="ja-JP" u="sng" dirty="0" smtClean="0"/>
                <a:t>TEMISH</a:t>
              </a:r>
              <a:endParaRPr kumimoji="1" lang="ja-JP" altLang="en-US" u="sng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936289" y="5353343"/>
              <a:ext cx="9316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kumimoji="1" lang="ja-JP" altLang="en-US" u="sng" dirty="0" smtClean="0"/>
                <a:t>ｺｳｱﾚﾙｹﾞﾝｼｰﾄ</a:t>
              </a:r>
              <a:endParaRPr kumimoji="1" lang="ja-JP" altLang="en-US" u="sng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61295" y="5353343"/>
              <a:ext cx="1854057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kumimoji="1" lang="ja-JP" altLang="en-US" u="sng" dirty="0" smtClean="0"/>
                <a:t>固定</a:t>
              </a:r>
              <a:r>
                <a:rPr lang="ja-JP" altLang="en-US" u="sng" dirty="0"/>
                <a:t>・</a:t>
              </a:r>
              <a:r>
                <a:rPr kumimoji="1" lang="ja-JP" altLang="en-US" u="sng" dirty="0" smtClean="0"/>
                <a:t>間接費</a:t>
              </a:r>
              <a:r>
                <a:rPr kumimoji="1" lang="ja-JP" altLang="en-US" u="sng" dirty="0" smtClean="0"/>
                <a:t>等＋利益</a:t>
              </a:r>
              <a:endParaRPr kumimoji="1" lang="ja-JP" altLang="en-US" u="sng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414025" y="5353343"/>
              <a:ext cx="181555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ja-JP" altLang="en-US" u="sng" dirty="0" smtClean="0"/>
                <a:t>販売</a:t>
              </a:r>
              <a:r>
                <a:rPr lang="ja-JP" altLang="en-US" u="sng" dirty="0"/>
                <a:t>価格</a:t>
              </a:r>
              <a:endParaRPr kumimoji="1" lang="ja-JP" altLang="en-US" u="sn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タイトル 1">
            <a:extLst>
              <a:ext uri="{FF2B5EF4-FFF2-40B4-BE49-F238E27FC236}">
                <a16:creationId xmlns:a16="http://schemas.microsoft.com/office/drawing/2014/main" xmlns="" id="{DB9B1ED0-D594-435F-8635-075138FB4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863" y="609600"/>
            <a:ext cx="10437812" cy="1604963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solidFill>
                  <a:schemeClr val="tx1"/>
                </a:solidFill>
                <a:cs typeface="メイリオ" panose="020B0604030504040204" pitchFamily="34" charset="-128"/>
              </a:rPr>
              <a:t>商品案</a:t>
            </a:r>
          </a:p>
        </p:txBody>
      </p:sp>
      <p:sp>
        <p:nvSpPr>
          <p:cNvPr id="31747" name="コンテンツ プレースホルダー 2">
            <a:extLst>
              <a:ext uri="{FF2B5EF4-FFF2-40B4-BE49-F238E27FC236}">
                <a16:creationId xmlns:a16="http://schemas.microsoft.com/office/drawing/2014/main" xmlns="" id="{A8EC2FEC-55C0-4E30-BF38-1C0FF525D0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7863" y="1412081"/>
            <a:ext cx="8596312" cy="3881437"/>
          </a:xfrm>
        </p:spPr>
        <p:txBody>
          <a:bodyPr/>
          <a:lstStyle/>
          <a:p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様々な形のステッカー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を</a:t>
            </a:r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製作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し，ウイルス</a:t>
            </a:r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が気になるところへ張ることが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できる．</a:t>
            </a:r>
            <a:endParaRPr lang="en-US" altLang="ja-JP" sz="3200" dirty="0" smtClean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pPr marL="0" indent="0">
              <a:buNone/>
            </a:pPr>
            <a:endParaRPr lang="en-US" altLang="ja-JP" sz="900" dirty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形は星型やハート型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、キャラクタの</a:t>
            </a:r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形などを考えており、子供たちも喜んで使用することができると考えている。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xmlns="" id="{83ABEBA7-C71B-42D9-B12D-C24F449C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1765">
            <a:off x="7172612" y="4201997"/>
            <a:ext cx="2258350" cy="2350153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xmlns="" id="{52DC7192-9463-4776-AB1E-9CB1C1013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52824">
            <a:off x="4786818" y="4584802"/>
            <a:ext cx="2041939" cy="181199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581" y="4229375"/>
            <a:ext cx="2143125" cy="2143125"/>
          </a:xfrm>
          <a:prstGeom prst="rect">
            <a:avLst/>
          </a:prstGeom>
        </p:spPr>
      </p:pic>
      <p:sp>
        <p:nvSpPr>
          <p:cNvPr id="10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138" y="6308265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キャラクタ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57" y="6308265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ハート型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117" y="6308265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星型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タイトル 1">
            <a:extLst>
              <a:ext uri="{FF2B5EF4-FFF2-40B4-BE49-F238E27FC236}">
                <a16:creationId xmlns:a16="http://schemas.microsoft.com/office/drawing/2014/main" xmlns="" id="{7AD176AA-4518-4D02-95B1-5AB0D137D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215" y="200885"/>
            <a:ext cx="8596312" cy="1320800"/>
          </a:xfrm>
        </p:spPr>
        <p:txBody>
          <a:bodyPr/>
          <a:lstStyle/>
          <a:p>
            <a:r>
              <a:rPr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４．製作プロセス</a:t>
            </a:r>
          </a:p>
        </p:txBody>
      </p:sp>
      <p:pic>
        <p:nvPicPr>
          <p:cNvPr id="33795" name="内容占位符 2">
            <a:extLst>
              <a:ext uri="{FF2B5EF4-FFF2-40B4-BE49-F238E27FC236}">
                <a16:creationId xmlns:a16="http://schemas.microsoft.com/office/drawing/2014/main" xmlns="" id="{181F3317-D748-406D-8F24-5560FC96E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3638" r="17526" b="12282"/>
          <a:stretch>
            <a:fillRect/>
          </a:stretch>
        </p:blipFill>
        <p:spPr>
          <a:xfrm>
            <a:off x="944563" y="981141"/>
            <a:ext cx="1936750" cy="1941513"/>
          </a:xfrm>
        </p:spPr>
      </p:pic>
      <p:grpSp>
        <p:nvGrpSpPr>
          <p:cNvPr id="33796" name="组合 6">
            <a:extLst>
              <a:ext uri="{FF2B5EF4-FFF2-40B4-BE49-F238E27FC236}">
                <a16:creationId xmlns:a16="http://schemas.microsoft.com/office/drawing/2014/main" xmlns="" id="{CBA4B4C4-873F-4160-94C4-2447E14AD63B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981141"/>
            <a:ext cx="2035175" cy="1941513"/>
            <a:chOff x="4293031" y="1270000"/>
            <a:chExt cx="1936265" cy="19421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0301CB59-5E88-47BB-9202-FFC6B0CC6D25}"/>
                </a:ext>
              </a:extLst>
            </p:cNvPr>
            <p:cNvSpPr/>
            <p:nvPr/>
          </p:nvSpPr>
          <p:spPr>
            <a:xfrm>
              <a:off x="4293031" y="1270000"/>
              <a:ext cx="1936265" cy="19421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grpSp>
          <p:nvGrpSpPr>
            <p:cNvPr id="33846" name="组合 5">
              <a:extLst>
                <a:ext uri="{FF2B5EF4-FFF2-40B4-BE49-F238E27FC236}">
                  <a16:creationId xmlns:a16="http://schemas.microsoft.com/office/drawing/2014/main" xmlns="" id="{C9FFBA12-B0F1-468F-BF50-B169FC7A76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7674" y="1423747"/>
              <a:ext cx="1885481" cy="474175"/>
              <a:chOff x="4317674" y="1414222"/>
              <a:chExt cx="1885481" cy="474175"/>
            </a:xfrm>
          </p:grpSpPr>
          <p:sp>
            <p:nvSpPr>
              <p:cNvPr id="5" name="心形 4">
                <a:extLst>
                  <a:ext uri="{FF2B5EF4-FFF2-40B4-BE49-F238E27FC236}">
                    <a16:creationId xmlns:a16="http://schemas.microsoft.com/office/drawing/2014/main" xmlns="" id="{E6AA3AA9-C1D3-4E9D-9719-9B92AD572706}"/>
                  </a:ext>
                </a:extLst>
              </p:cNvPr>
              <p:cNvSpPr/>
              <p:nvPr/>
            </p:nvSpPr>
            <p:spPr>
              <a:xfrm>
                <a:off x="4317196" y="1414512"/>
                <a:ext cx="474249" cy="473226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心形 7">
                <a:extLst>
                  <a:ext uri="{FF2B5EF4-FFF2-40B4-BE49-F238E27FC236}">
                    <a16:creationId xmlns:a16="http://schemas.microsoft.com/office/drawing/2014/main" xmlns="" id="{5F94470D-2E67-4F05-A568-202C36F32660}"/>
                  </a:ext>
                </a:extLst>
              </p:cNvPr>
              <p:cNvSpPr/>
              <p:nvPr/>
            </p:nvSpPr>
            <p:spPr>
              <a:xfrm rot="10800000">
                <a:off x="4786915" y="1414512"/>
                <a:ext cx="474249" cy="473226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心形 12">
                <a:extLst>
                  <a:ext uri="{FF2B5EF4-FFF2-40B4-BE49-F238E27FC236}">
                    <a16:creationId xmlns:a16="http://schemas.microsoft.com/office/drawing/2014/main" xmlns="" id="{C3B174C4-B70E-4315-BBC7-F9A252A11119}"/>
                  </a:ext>
                </a:extLst>
              </p:cNvPr>
              <p:cNvSpPr/>
              <p:nvPr/>
            </p:nvSpPr>
            <p:spPr>
              <a:xfrm>
                <a:off x="5258143" y="1414512"/>
                <a:ext cx="474249" cy="473226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心形 13">
                <a:extLst>
                  <a:ext uri="{FF2B5EF4-FFF2-40B4-BE49-F238E27FC236}">
                    <a16:creationId xmlns:a16="http://schemas.microsoft.com/office/drawing/2014/main" xmlns="" id="{4549B1C4-689A-4B29-8726-6561739D1ABD}"/>
                  </a:ext>
                </a:extLst>
              </p:cNvPr>
              <p:cNvSpPr/>
              <p:nvPr/>
            </p:nvSpPr>
            <p:spPr>
              <a:xfrm rot="10800000">
                <a:off x="5729371" y="1414512"/>
                <a:ext cx="474249" cy="473226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3847" name="组合 15">
              <a:extLst>
                <a:ext uri="{FF2B5EF4-FFF2-40B4-BE49-F238E27FC236}">
                  <a16:creationId xmlns:a16="http://schemas.microsoft.com/office/drawing/2014/main" xmlns="" id="{9F51EA90-42B2-4D62-8128-07727A52F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422" y="2010082"/>
              <a:ext cx="1885481" cy="474175"/>
              <a:chOff x="4317674" y="1414222"/>
              <a:chExt cx="1885481" cy="474175"/>
            </a:xfrm>
          </p:grpSpPr>
          <p:sp>
            <p:nvSpPr>
              <p:cNvPr id="17" name="心形 16">
                <a:extLst>
                  <a:ext uri="{FF2B5EF4-FFF2-40B4-BE49-F238E27FC236}">
                    <a16:creationId xmlns:a16="http://schemas.microsoft.com/office/drawing/2014/main" xmlns="" id="{5E64EDFF-4BF1-4EC6-9A71-D1205D90DFBA}"/>
                  </a:ext>
                </a:extLst>
              </p:cNvPr>
              <p:cNvSpPr/>
              <p:nvPr/>
            </p:nvSpPr>
            <p:spPr>
              <a:xfrm>
                <a:off x="4317959" y="1414151"/>
                <a:ext cx="474249" cy="474814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心形 17">
                <a:extLst>
                  <a:ext uri="{FF2B5EF4-FFF2-40B4-BE49-F238E27FC236}">
                    <a16:creationId xmlns:a16="http://schemas.microsoft.com/office/drawing/2014/main" xmlns="" id="{0433ED26-ABB4-4EF7-B460-46EE4B9B65A6}"/>
                  </a:ext>
                </a:extLst>
              </p:cNvPr>
              <p:cNvSpPr/>
              <p:nvPr/>
            </p:nvSpPr>
            <p:spPr>
              <a:xfrm rot="10800000">
                <a:off x="4787677" y="1414151"/>
                <a:ext cx="474249" cy="474814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心形 18">
                <a:extLst>
                  <a:ext uri="{FF2B5EF4-FFF2-40B4-BE49-F238E27FC236}">
                    <a16:creationId xmlns:a16="http://schemas.microsoft.com/office/drawing/2014/main" xmlns="" id="{D63BC823-33CC-4E66-9BA6-C92364A5C5CC}"/>
                  </a:ext>
                </a:extLst>
              </p:cNvPr>
              <p:cNvSpPr/>
              <p:nvPr/>
            </p:nvSpPr>
            <p:spPr>
              <a:xfrm>
                <a:off x="5257395" y="1414151"/>
                <a:ext cx="474249" cy="474814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0" name="心形 19">
                <a:extLst>
                  <a:ext uri="{FF2B5EF4-FFF2-40B4-BE49-F238E27FC236}">
                    <a16:creationId xmlns:a16="http://schemas.microsoft.com/office/drawing/2014/main" xmlns="" id="{579CD03B-EC82-45BF-B815-3069B88CA66C}"/>
                  </a:ext>
                </a:extLst>
              </p:cNvPr>
              <p:cNvSpPr/>
              <p:nvPr/>
            </p:nvSpPr>
            <p:spPr>
              <a:xfrm rot="10800000">
                <a:off x="5728623" y="1414151"/>
                <a:ext cx="474249" cy="474814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3848" name="组合 20">
              <a:extLst>
                <a:ext uri="{FF2B5EF4-FFF2-40B4-BE49-F238E27FC236}">
                  <a16:creationId xmlns:a16="http://schemas.microsoft.com/office/drawing/2014/main" xmlns="" id="{A55896FC-BF7E-4789-BBCD-E528D45A4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4867" y="2577369"/>
              <a:ext cx="1885481" cy="474175"/>
              <a:chOff x="4317674" y="1414222"/>
              <a:chExt cx="1885481" cy="474175"/>
            </a:xfrm>
          </p:grpSpPr>
          <p:sp>
            <p:nvSpPr>
              <p:cNvPr id="22" name="心形 21">
                <a:extLst>
                  <a:ext uri="{FF2B5EF4-FFF2-40B4-BE49-F238E27FC236}">
                    <a16:creationId xmlns:a16="http://schemas.microsoft.com/office/drawing/2014/main" xmlns="" id="{D2730FC6-53FF-484A-B1C1-BF29879AF3A7}"/>
                  </a:ext>
                </a:extLst>
              </p:cNvPr>
              <p:cNvSpPr/>
              <p:nvPr/>
            </p:nvSpPr>
            <p:spPr>
              <a:xfrm>
                <a:off x="4316983" y="1413783"/>
                <a:ext cx="474249" cy="474813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xmlns="" id="{FC2B0F93-8424-404D-B910-3474AA517F8C}"/>
                  </a:ext>
                </a:extLst>
              </p:cNvPr>
              <p:cNvSpPr/>
              <p:nvPr/>
            </p:nvSpPr>
            <p:spPr>
              <a:xfrm rot="10800000">
                <a:off x="4786702" y="1413783"/>
                <a:ext cx="474249" cy="474813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4" name="心形 23">
                <a:extLst>
                  <a:ext uri="{FF2B5EF4-FFF2-40B4-BE49-F238E27FC236}">
                    <a16:creationId xmlns:a16="http://schemas.microsoft.com/office/drawing/2014/main" xmlns="" id="{51616DF9-81C3-4E33-975B-92C4599FD04D}"/>
                  </a:ext>
                </a:extLst>
              </p:cNvPr>
              <p:cNvSpPr/>
              <p:nvPr/>
            </p:nvSpPr>
            <p:spPr>
              <a:xfrm>
                <a:off x="5257930" y="1413783"/>
                <a:ext cx="474249" cy="474813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心形 24">
                <a:extLst>
                  <a:ext uri="{FF2B5EF4-FFF2-40B4-BE49-F238E27FC236}">
                    <a16:creationId xmlns:a16="http://schemas.microsoft.com/office/drawing/2014/main" xmlns="" id="{9A44A892-4DD7-4774-B343-A9CD7BAF370F}"/>
                  </a:ext>
                </a:extLst>
              </p:cNvPr>
              <p:cNvSpPr/>
              <p:nvPr/>
            </p:nvSpPr>
            <p:spPr>
              <a:xfrm rot="10800000">
                <a:off x="5729158" y="1413783"/>
                <a:ext cx="474249" cy="474813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33797" name="组合 14">
            <a:extLst>
              <a:ext uri="{FF2B5EF4-FFF2-40B4-BE49-F238E27FC236}">
                <a16:creationId xmlns:a16="http://schemas.microsoft.com/office/drawing/2014/main" xmlns="" id="{A1473CE9-1637-4F37-AA9E-2EDD984327D7}"/>
              </a:ext>
            </a:extLst>
          </p:cNvPr>
          <p:cNvGrpSpPr>
            <a:grpSpLocks/>
          </p:cNvGrpSpPr>
          <p:nvPr/>
        </p:nvGrpSpPr>
        <p:grpSpPr bwMode="auto">
          <a:xfrm>
            <a:off x="6872288" y="1151004"/>
            <a:ext cx="1889125" cy="1627187"/>
            <a:chOff x="6095573" y="1423746"/>
            <a:chExt cx="1889036" cy="1627797"/>
          </a:xfrm>
        </p:grpSpPr>
        <p:sp>
          <p:nvSpPr>
            <p:cNvPr id="27" name="心形 26">
              <a:extLst>
                <a:ext uri="{FF2B5EF4-FFF2-40B4-BE49-F238E27FC236}">
                  <a16:creationId xmlns:a16="http://schemas.microsoft.com/office/drawing/2014/main" xmlns="" id="{50596D0C-4516-4105-BC6A-4DA505E291C5}"/>
                </a:ext>
              </a:extLst>
            </p:cNvPr>
            <p:cNvSpPr/>
            <p:nvPr/>
          </p:nvSpPr>
          <p:spPr>
            <a:xfrm>
              <a:off x="6098748" y="1423746"/>
              <a:ext cx="473053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8" name="心形 27">
              <a:extLst>
                <a:ext uri="{FF2B5EF4-FFF2-40B4-BE49-F238E27FC236}">
                  <a16:creationId xmlns:a16="http://schemas.microsoft.com/office/drawing/2014/main" xmlns="" id="{E77407E2-7414-4092-B6A0-7D6BBEC2089B}"/>
                </a:ext>
              </a:extLst>
            </p:cNvPr>
            <p:cNvSpPr/>
            <p:nvPr/>
          </p:nvSpPr>
          <p:spPr>
            <a:xfrm rot="10800000">
              <a:off x="6567039" y="1423746"/>
              <a:ext cx="474640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心形 28">
              <a:extLst>
                <a:ext uri="{FF2B5EF4-FFF2-40B4-BE49-F238E27FC236}">
                  <a16:creationId xmlns:a16="http://schemas.microsoft.com/office/drawing/2014/main" xmlns="" id="{0C0F2D1B-317A-46AC-A8EC-E084749D07FE}"/>
                </a:ext>
              </a:extLst>
            </p:cNvPr>
            <p:cNvSpPr/>
            <p:nvPr/>
          </p:nvSpPr>
          <p:spPr>
            <a:xfrm>
              <a:off x="7038504" y="1423746"/>
              <a:ext cx="474641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0" name="心形 29">
              <a:extLst>
                <a:ext uri="{FF2B5EF4-FFF2-40B4-BE49-F238E27FC236}">
                  <a16:creationId xmlns:a16="http://schemas.microsoft.com/office/drawing/2014/main" xmlns="" id="{23846938-E4C8-4425-BB45-10EEA910B698}"/>
                </a:ext>
              </a:extLst>
            </p:cNvPr>
            <p:cNvSpPr/>
            <p:nvPr/>
          </p:nvSpPr>
          <p:spPr>
            <a:xfrm rot="10800000">
              <a:off x="7509969" y="1423746"/>
              <a:ext cx="474640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心形 30">
              <a:extLst>
                <a:ext uri="{FF2B5EF4-FFF2-40B4-BE49-F238E27FC236}">
                  <a16:creationId xmlns:a16="http://schemas.microsoft.com/office/drawing/2014/main" xmlns="" id="{B4B567AA-608E-42D7-B989-3A29ED26BB3E}"/>
                </a:ext>
              </a:extLst>
            </p:cNvPr>
            <p:cNvSpPr/>
            <p:nvPr/>
          </p:nvSpPr>
          <p:spPr>
            <a:xfrm>
              <a:off x="6098748" y="2009753"/>
              <a:ext cx="474641" cy="474841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心形 31">
              <a:extLst>
                <a:ext uri="{FF2B5EF4-FFF2-40B4-BE49-F238E27FC236}">
                  <a16:creationId xmlns:a16="http://schemas.microsoft.com/office/drawing/2014/main" xmlns="" id="{D5B7BF93-6A1B-43D3-8495-9402BC3BD081}"/>
                </a:ext>
              </a:extLst>
            </p:cNvPr>
            <p:cNvSpPr/>
            <p:nvPr/>
          </p:nvSpPr>
          <p:spPr>
            <a:xfrm rot="10800000">
              <a:off x="6568626" y="2009753"/>
              <a:ext cx="474641" cy="474841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3" name="心形 32">
              <a:extLst>
                <a:ext uri="{FF2B5EF4-FFF2-40B4-BE49-F238E27FC236}">
                  <a16:creationId xmlns:a16="http://schemas.microsoft.com/office/drawing/2014/main" xmlns="" id="{4ABCAD04-D9CA-490E-A6E1-7573A311B788}"/>
                </a:ext>
              </a:extLst>
            </p:cNvPr>
            <p:cNvSpPr/>
            <p:nvPr/>
          </p:nvSpPr>
          <p:spPr>
            <a:xfrm>
              <a:off x="7038504" y="2009753"/>
              <a:ext cx="474641" cy="474841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4" name="心形 33">
              <a:extLst>
                <a:ext uri="{FF2B5EF4-FFF2-40B4-BE49-F238E27FC236}">
                  <a16:creationId xmlns:a16="http://schemas.microsoft.com/office/drawing/2014/main" xmlns="" id="{F5D298EF-776C-4BD5-A315-D2681654FBA2}"/>
                </a:ext>
              </a:extLst>
            </p:cNvPr>
            <p:cNvSpPr/>
            <p:nvPr/>
          </p:nvSpPr>
          <p:spPr>
            <a:xfrm rot="10800000">
              <a:off x="7509969" y="2009753"/>
              <a:ext cx="474640" cy="474841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心形 34">
              <a:extLst>
                <a:ext uri="{FF2B5EF4-FFF2-40B4-BE49-F238E27FC236}">
                  <a16:creationId xmlns:a16="http://schemas.microsoft.com/office/drawing/2014/main" xmlns="" id="{FE1427D8-538E-4630-B538-772DCA500281}"/>
                </a:ext>
              </a:extLst>
            </p:cNvPr>
            <p:cNvSpPr/>
            <p:nvPr/>
          </p:nvSpPr>
          <p:spPr>
            <a:xfrm>
              <a:off x="6095573" y="2576703"/>
              <a:ext cx="474641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" name="心形 35">
              <a:extLst>
                <a:ext uri="{FF2B5EF4-FFF2-40B4-BE49-F238E27FC236}">
                  <a16:creationId xmlns:a16="http://schemas.microsoft.com/office/drawing/2014/main" xmlns="" id="{BDAF9E97-E99C-43D7-AF9D-C9691E4E02D8}"/>
                </a:ext>
              </a:extLst>
            </p:cNvPr>
            <p:cNvSpPr/>
            <p:nvPr/>
          </p:nvSpPr>
          <p:spPr>
            <a:xfrm rot="10800000">
              <a:off x="6565451" y="2576703"/>
              <a:ext cx="473053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" name="心形 36">
              <a:extLst>
                <a:ext uri="{FF2B5EF4-FFF2-40B4-BE49-F238E27FC236}">
                  <a16:creationId xmlns:a16="http://schemas.microsoft.com/office/drawing/2014/main" xmlns="" id="{0AF98457-0043-4D29-B3C9-B167E40CA2FA}"/>
                </a:ext>
              </a:extLst>
            </p:cNvPr>
            <p:cNvSpPr/>
            <p:nvPr/>
          </p:nvSpPr>
          <p:spPr>
            <a:xfrm>
              <a:off x="7035329" y="2576703"/>
              <a:ext cx="474641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心形 37">
              <a:extLst>
                <a:ext uri="{FF2B5EF4-FFF2-40B4-BE49-F238E27FC236}">
                  <a16:creationId xmlns:a16="http://schemas.microsoft.com/office/drawing/2014/main" xmlns="" id="{76F44781-FF4D-4ECB-9BB6-A3C2A23B84A6}"/>
                </a:ext>
              </a:extLst>
            </p:cNvPr>
            <p:cNvSpPr/>
            <p:nvPr/>
          </p:nvSpPr>
          <p:spPr>
            <a:xfrm rot="10800000">
              <a:off x="7506795" y="2576703"/>
              <a:ext cx="474640" cy="474840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3798" name="文本框 25">
            <a:extLst>
              <a:ext uri="{FF2B5EF4-FFF2-40B4-BE49-F238E27FC236}">
                <a16:creationId xmlns:a16="http://schemas.microsoft.com/office/drawing/2014/main" xmlns="" id="{87740143-65CF-4D16-97D5-162B69671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6" y="2979804"/>
            <a:ext cx="24970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/>
            <a:r>
              <a:rPr lang="en-US" altLang="ja-JP" b="1" dirty="0" smtClean="0"/>
              <a:t>(a)</a:t>
            </a:r>
            <a:r>
              <a:rPr lang="ja-JP" altLang="en-US" b="1" dirty="0" smtClean="0"/>
              <a:t> フッ素樹脂準備</a:t>
            </a:r>
            <a:endParaRPr lang="en-US" altLang="ja-JP" b="1" dirty="0" smtClean="0"/>
          </a:p>
          <a:p>
            <a:pPr algn="ctr"/>
            <a:r>
              <a:rPr lang="en-US" altLang="ja-JP" dirty="0" smtClean="0"/>
              <a:t>140mmx140mm</a:t>
            </a:r>
            <a:endParaRPr lang="zh-CN" altLang="en-US" dirty="0"/>
          </a:p>
        </p:txBody>
      </p:sp>
      <p:sp>
        <p:nvSpPr>
          <p:cNvPr id="33799" name="文本框 56">
            <a:extLst>
              <a:ext uri="{FF2B5EF4-FFF2-40B4-BE49-F238E27FC236}">
                <a16:creationId xmlns:a16="http://schemas.microsoft.com/office/drawing/2014/main" xmlns="" id="{BDB21BA6-54FF-4981-B228-71D9878E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3078061"/>
            <a:ext cx="2161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/>
            <a:r>
              <a:rPr lang="en-US" altLang="ja-JP" b="1" dirty="0" smtClean="0"/>
              <a:t>(b) </a:t>
            </a:r>
            <a:r>
              <a:rPr lang="ja-JP" altLang="en-US" b="1" dirty="0" smtClean="0"/>
              <a:t>型枠決める</a:t>
            </a:r>
            <a:endParaRPr lang="zh-CN" altLang="en-US" b="1" dirty="0"/>
          </a:p>
        </p:txBody>
      </p:sp>
      <p:grpSp>
        <p:nvGrpSpPr>
          <p:cNvPr id="33800" name="组合 33819">
            <a:extLst>
              <a:ext uri="{FF2B5EF4-FFF2-40B4-BE49-F238E27FC236}">
                <a16:creationId xmlns:a16="http://schemas.microsoft.com/office/drawing/2014/main" xmlns="" id="{12200FBA-FFAF-4630-A0E6-D18F284D874F}"/>
              </a:ext>
            </a:extLst>
          </p:cNvPr>
          <p:cNvGrpSpPr>
            <a:grpSpLocks/>
          </p:cNvGrpSpPr>
          <p:nvPr/>
        </p:nvGrpSpPr>
        <p:grpSpPr bwMode="auto">
          <a:xfrm>
            <a:off x="720143" y="3921993"/>
            <a:ext cx="3742934" cy="2330548"/>
            <a:chOff x="457358" y="4268942"/>
            <a:chExt cx="3742749" cy="2330652"/>
          </a:xfrm>
        </p:grpSpPr>
        <p:sp>
          <p:nvSpPr>
            <p:cNvPr id="52" name="心形 51">
              <a:extLst>
                <a:ext uri="{FF2B5EF4-FFF2-40B4-BE49-F238E27FC236}">
                  <a16:creationId xmlns:a16="http://schemas.microsoft.com/office/drawing/2014/main" xmlns="" id="{4DD6104E-8613-4088-83EF-A026EA3DB0E1}"/>
                </a:ext>
              </a:extLst>
            </p:cNvPr>
            <p:cNvSpPr/>
            <p:nvPr/>
          </p:nvSpPr>
          <p:spPr>
            <a:xfrm rot="18867966">
              <a:off x="1211344" y="5351712"/>
              <a:ext cx="841412" cy="1019125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62" name="心形 61">
              <a:extLst>
                <a:ext uri="{FF2B5EF4-FFF2-40B4-BE49-F238E27FC236}">
                  <a16:creationId xmlns:a16="http://schemas.microsoft.com/office/drawing/2014/main" xmlns="" id="{27974EA2-24BD-4370-A333-EF2F2C17A74E}"/>
                </a:ext>
              </a:extLst>
            </p:cNvPr>
            <p:cNvSpPr/>
            <p:nvPr/>
          </p:nvSpPr>
          <p:spPr>
            <a:xfrm rot="18793319">
              <a:off x="1532010" y="5448542"/>
              <a:ext cx="701706" cy="784186"/>
            </a:xfrm>
            <a:prstGeom prst="heart">
              <a:avLst/>
            </a:prstGeom>
            <a:solidFill>
              <a:srgbClr val="FF0000">
                <a:alpha val="64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xmlns="" id="{A9C35481-7C0D-490B-96C1-5F9BFF44F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14" y="4681709"/>
              <a:ext cx="690529" cy="1047797"/>
            </a:xfrm>
            <a:prstGeom prst="straightConnector1">
              <a:avLst/>
            </a:prstGeom>
            <a:ln w="254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心形 54">
              <a:extLst>
                <a:ext uri="{FF2B5EF4-FFF2-40B4-BE49-F238E27FC236}">
                  <a16:creationId xmlns:a16="http://schemas.microsoft.com/office/drawing/2014/main" xmlns="" id="{01A59AF2-5795-473B-BEEF-D03DFCCDE176}"/>
                </a:ext>
              </a:extLst>
            </p:cNvPr>
            <p:cNvSpPr/>
            <p:nvPr/>
          </p:nvSpPr>
          <p:spPr>
            <a:xfrm rot="18806898">
              <a:off x="2089982" y="4179291"/>
              <a:ext cx="839824" cy="1019125"/>
            </a:xfrm>
            <a:prstGeom prst="heart">
              <a:avLst/>
            </a:prstGeom>
            <a:solidFill>
              <a:schemeClr val="tx2">
                <a:lumMod val="40000"/>
                <a:lumOff val="60000"/>
                <a:alpha val="82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xmlns="" id="{9F51AF0C-87A1-4610-BDBE-525B2F7CC5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95540" y="4880155"/>
              <a:ext cx="222239" cy="465159"/>
            </a:xfrm>
            <a:prstGeom prst="straightConnector1">
              <a:avLst/>
            </a:prstGeom>
            <a:ln w="254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831" name="文本框 70">
              <a:extLst>
                <a:ext uri="{FF2B5EF4-FFF2-40B4-BE49-F238E27FC236}">
                  <a16:creationId xmlns:a16="http://schemas.microsoft.com/office/drawing/2014/main" xmlns="" id="{9EB2F22A-77A6-477B-B3C0-EF3A0513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58" y="4552552"/>
              <a:ext cx="15329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r>
                <a:rPr lang="ja-JP" altLang="en-US"/>
                <a:t>抗菌シート</a:t>
              </a:r>
              <a:endParaRPr lang="zh-CN" altLang="en-US"/>
            </a:p>
          </p:txBody>
        </p:sp>
        <p:sp>
          <p:nvSpPr>
            <p:cNvPr id="33832" name="文本框 71">
              <a:extLst>
                <a:ext uri="{FF2B5EF4-FFF2-40B4-BE49-F238E27FC236}">
                  <a16:creationId xmlns:a16="http://schemas.microsoft.com/office/drawing/2014/main" xmlns="" id="{FA9B4F8C-B4E3-47EA-91D5-75E61D3EE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565" y="6230262"/>
              <a:ext cx="15935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r>
                <a:rPr lang="ja-JP" altLang="en-US" dirty="0"/>
                <a:t>三枚重ねて</a:t>
              </a:r>
              <a:endParaRPr lang="zh-CN" altLang="en-US" dirty="0"/>
            </a:p>
          </p:txBody>
        </p:sp>
      </p:grpSp>
      <p:grpSp>
        <p:nvGrpSpPr>
          <p:cNvPr id="33801" name="组合 33812">
            <a:extLst>
              <a:ext uri="{FF2B5EF4-FFF2-40B4-BE49-F238E27FC236}">
                <a16:creationId xmlns:a16="http://schemas.microsoft.com/office/drawing/2014/main" xmlns="" id="{8D4E6A9E-4ECC-4E6A-B6AD-EFB7A589D951}"/>
              </a:ext>
            </a:extLst>
          </p:cNvPr>
          <p:cNvGrpSpPr>
            <a:grpSpLocks/>
          </p:cNvGrpSpPr>
          <p:nvPr/>
        </p:nvGrpSpPr>
        <p:grpSpPr bwMode="auto">
          <a:xfrm>
            <a:off x="6122988" y="1641541"/>
            <a:ext cx="474663" cy="468313"/>
            <a:chOff x="3794596" y="3399246"/>
            <a:chExt cx="1192838" cy="1179103"/>
          </a:xfrm>
        </p:grpSpPr>
        <p:sp>
          <p:nvSpPr>
            <p:cNvPr id="2" name="椭圆 33810">
              <a:extLst>
                <a:ext uri="{FF2B5EF4-FFF2-40B4-BE49-F238E27FC236}">
                  <a16:creationId xmlns:a16="http://schemas.microsoft.com/office/drawing/2014/main" xmlns="" id="{25BF0546-5BB0-4A67-A748-9B7D1D8A7A0E}"/>
                </a:ext>
              </a:extLst>
            </p:cNvPr>
            <p:cNvSpPr/>
            <p:nvPr/>
          </p:nvSpPr>
          <p:spPr>
            <a:xfrm>
              <a:off x="4057898" y="4314550"/>
              <a:ext cx="179525" cy="25580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弦形 33811">
              <a:extLst>
                <a:ext uri="{FF2B5EF4-FFF2-40B4-BE49-F238E27FC236}">
                  <a16:creationId xmlns:a16="http://schemas.microsoft.com/office/drawing/2014/main" xmlns="" id="{08BBEB1A-FFA8-4A00-BF51-D7253720754E}"/>
                </a:ext>
              </a:extLst>
            </p:cNvPr>
            <p:cNvSpPr/>
            <p:nvPr/>
          </p:nvSpPr>
          <p:spPr>
            <a:xfrm rot="1168422">
              <a:off x="3794596" y="3399246"/>
              <a:ext cx="706129" cy="947280"/>
            </a:xfrm>
            <a:prstGeom prst="chord">
              <a:avLst>
                <a:gd name="adj1" fmla="val 19952383"/>
                <a:gd name="adj2" fmla="val 405273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005C4982-B943-4B10-89F1-5368B4C045AD}"/>
                </a:ext>
              </a:extLst>
            </p:cNvPr>
            <p:cNvSpPr/>
            <p:nvPr/>
          </p:nvSpPr>
          <p:spPr>
            <a:xfrm>
              <a:off x="4345136" y="4322544"/>
              <a:ext cx="179525" cy="25580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2" name="弦形 91">
              <a:extLst>
                <a:ext uri="{FF2B5EF4-FFF2-40B4-BE49-F238E27FC236}">
                  <a16:creationId xmlns:a16="http://schemas.microsoft.com/office/drawing/2014/main" xmlns="" id="{31D84FCC-E570-47DC-8C31-97B4237F3557}"/>
                </a:ext>
              </a:extLst>
            </p:cNvPr>
            <p:cNvSpPr/>
            <p:nvPr/>
          </p:nvSpPr>
          <p:spPr>
            <a:xfrm rot="8036029">
              <a:off x="4160956" y="3496066"/>
              <a:ext cx="707462" cy="945494"/>
            </a:xfrm>
            <a:prstGeom prst="chord">
              <a:avLst>
                <a:gd name="adj1" fmla="val 19952383"/>
                <a:gd name="adj2" fmla="val 405273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xmlns="" id="{5E4B47D4-2959-4B84-9D5A-F5846DF63738}"/>
              </a:ext>
            </a:extLst>
          </p:cNvPr>
          <p:cNvCxnSpPr>
            <a:cxnSpLocks/>
          </p:cNvCxnSpPr>
          <p:nvPr/>
        </p:nvCxnSpPr>
        <p:spPr>
          <a:xfrm>
            <a:off x="6040438" y="2174941"/>
            <a:ext cx="601663" cy="0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心形 101">
            <a:extLst>
              <a:ext uri="{FF2B5EF4-FFF2-40B4-BE49-F238E27FC236}">
                <a16:creationId xmlns:a16="http://schemas.microsoft.com/office/drawing/2014/main" xmlns="" id="{6A08560C-E860-4409-8B97-01AE265E3D47}"/>
              </a:ext>
            </a:extLst>
          </p:cNvPr>
          <p:cNvSpPr/>
          <p:nvPr/>
        </p:nvSpPr>
        <p:spPr>
          <a:xfrm rot="18806898">
            <a:off x="2797387" y="4956249"/>
            <a:ext cx="839787" cy="1019175"/>
          </a:xfrm>
          <a:prstGeom prst="heart">
            <a:avLst/>
          </a:prstGeom>
          <a:solidFill>
            <a:schemeClr val="tx2">
              <a:lumMod val="40000"/>
              <a:lumOff val="60000"/>
              <a:alpha val="8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3" name="心形 102">
            <a:extLst>
              <a:ext uri="{FF2B5EF4-FFF2-40B4-BE49-F238E27FC236}">
                <a16:creationId xmlns:a16="http://schemas.microsoft.com/office/drawing/2014/main" xmlns="" id="{8152FF3E-1C24-467F-9F71-D5510A6FA16B}"/>
              </a:ext>
            </a:extLst>
          </p:cNvPr>
          <p:cNvSpPr/>
          <p:nvPr/>
        </p:nvSpPr>
        <p:spPr>
          <a:xfrm rot="18793319">
            <a:off x="2872793" y="5077693"/>
            <a:ext cx="701675" cy="784225"/>
          </a:xfrm>
          <a:prstGeom prst="hear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2" name="心形 111">
            <a:extLst>
              <a:ext uri="{FF2B5EF4-FFF2-40B4-BE49-F238E27FC236}">
                <a16:creationId xmlns:a16="http://schemas.microsoft.com/office/drawing/2014/main" xmlns="" id="{89E9C737-CF6B-4124-87DA-7FB0BEC5218F}"/>
              </a:ext>
            </a:extLst>
          </p:cNvPr>
          <p:cNvSpPr/>
          <p:nvPr/>
        </p:nvSpPr>
        <p:spPr>
          <a:xfrm rot="18806898">
            <a:off x="3428418" y="4410943"/>
            <a:ext cx="841375" cy="1019175"/>
          </a:xfrm>
          <a:prstGeom prst="heart">
            <a:avLst/>
          </a:prstGeom>
          <a:solidFill>
            <a:schemeClr val="tx2">
              <a:lumMod val="40000"/>
              <a:lumOff val="60000"/>
              <a:alpha val="8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心形 112">
            <a:extLst>
              <a:ext uri="{FF2B5EF4-FFF2-40B4-BE49-F238E27FC236}">
                <a16:creationId xmlns:a16="http://schemas.microsoft.com/office/drawing/2014/main" xmlns="" id="{881A0C52-F865-436C-845B-4ED2912214B5}"/>
              </a:ext>
            </a:extLst>
          </p:cNvPr>
          <p:cNvSpPr/>
          <p:nvPr/>
        </p:nvSpPr>
        <p:spPr>
          <a:xfrm>
            <a:off x="5255631" y="3998193"/>
            <a:ext cx="1814512" cy="1814512"/>
          </a:xfrm>
          <a:prstGeom prst="hear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4" name="心形 113">
            <a:extLst>
              <a:ext uri="{FF2B5EF4-FFF2-40B4-BE49-F238E27FC236}">
                <a16:creationId xmlns:a16="http://schemas.microsoft.com/office/drawing/2014/main" xmlns="" id="{06E61C4B-534E-40D7-A649-AD1FC89C0A21}"/>
              </a:ext>
            </a:extLst>
          </p:cNvPr>
          <p:cNvSpPr/>
          <p:nvPr/>
        </p:nvSpPr>
        <p:spPr>
          <a:xfrm>
            <a:off x="5398506" y="4139480"/>
            <a:ext cx="1527175" cy="1527175"/>
          </a:xfrm>
          <a:prstGeom prst="heart">
            <a:avLst/>
          </a:prstGeom>
          <a:solidFill>
            <a:srgbClr val="FF0000">
              <a:alpha val="62000"/>
            </a:srgb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5" name="心形 114">
            <a:extLst>
              <a:ext uri="{FF2B5EF4-FFF2-40B4-BE49-F238E27FC236}">
                <a16:creationId xmlns:a16="http://schemas.microsoft.com/office/drawing/2014/main" xmlns="" id="{DBAFBA05-064F-4D4F-9945-4347FA4BC1CA}"/>
              </a:ext>
            </a:extLst>
          </p:cNvPr>
          <p:cNvSpPr/>
          <p:nvPr/>
        </p:nvSpPr>
        <p:spPr>
          <a:xfrm>
            <a:off x="5255631" y="3998193"/>
            <a:ext cx="1812925" cy="1814512"/>
          </a:xfrm>
          <a:prstGeom prst="hear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3809" name="文本框 115">
            <a:extLst>
              <a:ext uri="{FF2B5EF4-FFF2-40B4-BE49-F238E27FC236}">
                <a16:creationId xmlns:a16="http://schemas.microsoft.com/office/drawing/2014/main" xmlns="" id="{C8626B4A-DBE1-4E72-A622-A8B450B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703" y="5663149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r>
              <a:rPr lang="ja-JP" altLang="en-US" dirty="0"/>
              <a:t>完成</a:t>
            </a:r>
            <a:endParaRPr lang="zh-CN" altLang="en-US" dirty="0"/>
          </a:p>
        </p:txBody>
      </p:sp>
      <p:grpSp>
        <p:nvGrpSpPr>
          <p:cNvPr id="33810" name="组合 33821">
            <a:extLst>
              <a:ext uri="{FF2B5EF4-FFF2-40B4-BE49-F238E27FC236}">
                <a16:creationId xmlns:a16="http://schemas.microsoft.com/office/drawing/2014/main" xmlns="" id="{0556A961-FF4D-4D8E-86B4-F823448E8208}"/>
              </a:ext>
            </a:extLst>
          </p:cNvPr>
          <p:cNvGrpSpPr>
            <a:grpSpLocks/>
          </p:cNvGrpSpPr>
          <p:nvPr/>
        </p:nvGrpSpPr>
        <p:grpSpPr bwMode="auto">
          <a:xfrm>
            <a:off x="7730543" y="4933230"/>
            <a:ext cx="809625" cy="884238"/>
            <a:chOff x="7262318" y="3837061"/>
            <a:chExt cx="1149080" cy="1043527"/>
          </a:xfrm>
        </p:grpSpPr>
        <p:sp>
          <p:nvSpPr>
            <p:cNvPr id="121" name="心形 120">
              <a:extLst>
                <a:ext uri="{FF2B5EF4-FFF2-40B4-BE49-F238E27FC236}">
                  <a16:creationId xmlns:a16="http://schemas.microsoft.com/office/drawing/2014/main" xmlns="" id="{168C41E6-7FD2-41C4-BC38-F92A85C71919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22" name="心形 121">
              <a:extLst>
                <a:ext uri="{FF2B5EF4-FFF2-40B4-BE49-F238E27FC236}">
                  <a16:creationId xmlns:a16="http://schemas.microsoft.com/office/drawing/2014/main" xmlns="" id="{C5D81046-39DA-4924-8EAA-417416441BE2}"/>
                </a:ext>
              </a:extLst>
            </p:cNvPr>
            <p:cNvSpPr/>
            <p:nvPr/>
          </p:nvSpPr>
          <p:spPr>
            <a:xfrm rot="2245952">
              <a:off x="7352442" y="3932609"/>
              <a:ext cx="966580" cy="876787"/>
            </a:xfrm>
            <a:prstGeom prst="heart">
              <a:avLst/>
            </a:prstGeom>
            <a:solidFill>
              <a:srgbClr val="FF0000">
                <a:alpha val="62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23" name="心形 122">
              <a:extLst>
                <a:ext uri="{FF2B5EF4-FFF2-40B4-BE49-F238E27FC236}">
                  <a16:creationId xmlns:a16="http://schemas.microsoft.com/office/drawing/2014/main" xmlns="" id="{18AA8C71-C64F-46AC-97EE-B66B8565BF5A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grpSp>
        <p:nvGrpSpPr>
          <p:cNvPr id="33811" name="组合 126">
            <a:extLst>
              <a:ext uri="{FF2B5EF4-FFF2-40B4-BE49-F238E27FC236}">
                <a16:creationId xmlns:a16="http://schemas.microsoft.com/office/drawing/2014/main" xmlns="" id="{DF86A482-938A-487D-BC50-9582F632A432}"/>
              </a:ext>
            </a:extLst>
          </p:cNvPr>
          <p:cNvGrpSpPr>
            <a:grpSpLocks/>
          </p:cNvGrpSpPr>
          <p:nvPr/>
        </p:nvGrpSpPr>
        <p:grpSpPr bwMode="auto">
          <a:xfrm rot="-1312514">
            <a:off x="7328906" y="4320455"/>
            <a:ext cx="831850" cy="858838"/>
            <a:chOff x="7262318" y="3837061"/>
            <a:chExt cx="1149080" cy="1043527"/>
          </a:xfrm>
        </p:grpSpPr>
        <p:sp>
          <p:nvSpPr>
            <p:cNvPr id="128" name="心形 127">
              <a:extLst>
                <a:ext uri="{FF2B5EF4-FFF2-40B4-BE49-F238E27FC236}">
                  <a16:creationId xmlns:a16="http://schemas.microsoft.com/office/drawing/2014/main" xmlns="" id="{1A6F3419-DDAC-4F25-B0A4-AE8345E9D914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29" name="心形 128">
              <a:extLst>
                <a:ext uri="{FF2B5EF4-FFF2-40B4-BE49-F238E27FC236}">
                  <a16:creationId xmlns:a16="http://schemas.microsoft.com/office/drawing/2014/main" xmlns="" id="{20B55E42-FEFD-4716-8D0E-4846975122E7}"/>
                </a:ext>
              </a:extLst>
            </p:cNvPr>
            <p:cNvSpPr/>
            <p:nvPr/>
          </p:nvSpPr>
          <p:spPr>
            <a:xfrm rot="2245952">
              <a:off x="7351882" y="3929962"/>
              <a:ext cx="967070" cy="879571"/>
            </a:xfrm>
            <a:prstGeom prst="heart">
              <a:avLst/>
            </a:prstGeom>
            <a:solidFill>
              <a:srgbClr val="FF0000">
                <a:alpha val="62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30" name="心形 129">
              <a:extLst>
                <a:ext uri="{FF2B5EF4-FFF2-40B4-BE49-F238E27FC236}">
                  <a16:creationId xmlns:a16="http://schemas.microsoft.com/office/drawing/2014/main" xmlns="" id="{C75EEDD7-5521-45CA-85D9-EB57C366110B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grpSp>
        <p:nvGrpSpPr>
          <p:cNvPr id="33812" name="组合 130">
            <a:extLst>
              <a:ext uri="{FF2B5EF4-FFF2-40B4-BE49-F238E27FC236}">
                <a16:creationId xmlns:a16="http://schemas.microsoft.com/office/drawing/2014/main" xmlns="" id="{58F8BBB9-7BAC-495D-8FC7-19D0A0008FFE}"/>
              </a:ext>
            </a:extLst>
          </p:cNvPr>
          <p:cNvGrpSpPr>
            <a:grpSpLocks/>
          </p:cNvGrpSpPr>
          <p:nvPr/>
        </p:nvGrpSpPr>
        <p:grpSpPr bwMode="auto">
          <a:xfrm rot="-1312514">
            <a:off x="7159043" y="5052293"/>
            <a:ext cx="833438" cy="857250"/>
            <a:chOff x="7262318" y="3837061"/>
            <a:chExt cx="1149080" cy="1043527"/>
          </a:xfrm>
        </p:grpSpPr>
        <p:sp>
          <p:nvSpPr>
            <p:cNvPr id="132" name="心形 131">
              <a:extLst>
                <a:ext uri="{FF2B5EF4-FFF2-40B4-BE49-F238E27FC236}">
                  <a16:creationId xmlns:a16="http://schemas.microsoft.com/office/drawing/2014/main" xmlns="" id="{3F99E20F-1C5B-4A36-AFE9-93EF532D1C86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33" name="心形 132">
              <a:extLst>
                <a:ext uri="{FF2B5EF4-FFF2-40B4-BE49-F238E27FC236}">
                  <a16:creationId xmlns:a16="http://schemas.microsoft.com/office/drawing/2014/main" xmlns="" id="{3F4EED89-A943-4B51-81FA-956978FE5BDD}"/>
                </a:ext>
              </a:extLst>
            </p:cNvPr>
            <p:cNvSpPr/>
            <p:nvPr/>
          </p:nvSpPr>
          <p:spPr>
            <a:xfrm rot="2245952">
              <a:off x="7351712" y="3930134"/>
              <a:ext cx="967415" cy="879268"/>
            </a:xfrm>
            <a:prstGeom prst="heart">
              <a:avLst/>
            </a:prstGeom>
            <a:solidFill>
              <a:srgbClr val="FF0000">
                <a:alpha val="62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34" name="心形 133">
              <a:extLst>
                <a:ext uri="{FF2B5EF4-FFF2-40B4-BE49-F238E27FC236}">
                  <a16:creationId xmlns:a16="http://schemas.microsoft.com/office/drawing/2014/main" xmlns="" id="{D77DAE13-0918-4EB3-8DD3-8641F2ED19A5}"/>
                </a:ext>
              </a:extLst>
            </p:cNvPr>
            <p:cNvSpPr/>
            <p:nvPr/>
          </p:nvSpPr>
          <p:spPr>
            <a:xfrm rot="2245952">
              <a:off x="7262318" y="3837061"/>
              <a:ext cx="1149080" cy="1043527"/>
            </a:xfrm>
            <a:prstGeom prst="hear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sp>
        <p:nvSpPr>
          <p:cNvPr id="69" name="文本框 56">
            <a:extLst>
              <a:ext uri="{FF2B5EF4-FFF2-40B4-BE49-F238E27FC236}">
                <a16:creationId xmlns:a16="http://schemas.microsoft.com/office/drawing/2014/main" xmlns="" id="{BDB21BA6-54FF-4981-B228-71D9878E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231" y="3074049"/>
            <a:ext cx="1658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r>
              <a:rPr lang="en-US" altLang="ja-JP" b="1" dirty="0" smtClean="0"/>
              <a:t>(c) </a:t>
            </a:r>
            <a:r>
              <a:rPr lang="ja-JP" altLang="en-US" b="1" dirty="0" smtClean="0"/>
              <a:t>切り抜き</a:t>
            </a:r>
            <a:endParaRPr lang="zh-CN" altLang="en-US" b="1" dirty="0"/>
          </a:p>
        </p:txBody>
      </p:sp>
      <p:sp>
        <p:nvSpPr>
          <p:cNvPr id="70" name="文本框 56">
            <a:extLst>
              <a:ext uri="{FF2B5EF4-FFF2-40B4-BE49-F238E27FC236}">
                <a16:creationId xmlns:a16="http://schemas.microsoft.com/office/drawing/2014/main" xmlns="" id="{BDB21BA6-54FF-4981-B228-71D9878E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905" y="6345858"/>
            <a:ext cx="3212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/>
            <a:r>
              <a:rPr lang="en-US" altLang="ja-JP" b="1" dirty="0" smtClean="0"/>
              <a:t>(d) </a:t>
            </a:r>
            <a:r>
              <a:rPr lang="ja-JP" altLang="en-US" b="1" dirty="0"/>
              <a:t>重ね合</a:t>
            </a:r>
            <a:r>
              <a:rPr lang="ja-JP" altLang="en-US" b="1" dirty="0" smtClean="0"/>
              <a:t>わせ</a:t>
            </a:r>
            <a:endParaRPr lang="zh-CN" altLang="en-US" b="1" dirty="0"/>
          </a:p>
        </p:txBody>
      </p:sp>
      <p:sp>
        <p:nvSpPr>
          <p:cNvPr id="71" name="文本框 56">
            <a:extLst>
              <a:ext uri="{FF2B5EF4-FFF2-40B4-BE49-F238E27FC236}">
                <a16:creationId xmlns:a16="http://schemas.microsoft.com/office/drawing/2014/main" xmlns="" id="{BDB21BA6-54FF-4981-B228-71D9878E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731" y="6332626"/>
            <a:ext cx="4398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/>
            <a:r>
              <a:rPr lang="en-US" altLang="ja-JP" b="1" dirty="0" smtClean="0"/>
              <a:t>(e) </a:t>
            </a:r>
            <a:r>
              <a:rPr lang="ja-JP" altLang="en-US" b="1" dirty="0" smtClean="0"/>
              <a:t>縫いつけ・裏面両面テープ貼り付け</a:t>
            </a:r>
            <a:endParaRPr lang="en-US" altLang="ja-JP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244504" y="1632740"/>
            <a:ext cx="3239363" cy="3438888"/>
            <a:chOff x="299248" y="2060482"/>
            <a:chExt cx="2700768" cy="28671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E2BA18BA-B964-439A-BC3A-114B256E4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248" y="2060482"/>
              <a:ext cx="2700768" cy="2867119"/>
            </a:xfrm>
            <a:prstGeom prst="rect">
              <a:avLst/>
            </a:prstGeom>
          </p:spPr>
        </p:pic>
        <p:grpSp>
          <p:nvGrpSpPr>
            <p:cNvPr id="73" name="グループ化 72"/>
            <p:cNvGrpSpPr/>
            <p:nvPr/>
          </p:nvGrpSpPr>
          <p:grpSpPr>
            <a:xfrm>
              <a:off x="885464" y="2732017"/>
              <a:ext cx="595953" cy="678198"/>
              <a:chOff x="4108889" y="2893763"/>
              <a:chExt cx="595953" cy="678198"/>
            </a:xfrm>
          </p:grpSpPr>
          <p:grpSp>
            <p:nvGrpSpPr>
              <p:cNvPr id="74" name="组合 126">
                <a:extLst>
                  <a:ext uri="{FF2B5EF4-FFF2-40B4-BE49-F238E27FC236}">
                    <a16:creationId xmlns:a16="http://schemas.microsoft.com/office/drawing/2014/main" xmlns="" id="{09FCCDC1-9250-47BA-A459-4D2F2A9C0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8889" y="2957887"/>
                <a:ext cx="260918" cy="256143"/>
                <a:chOff x="7262318" y="3837061"/>
                <a:chExt cx="1149080" cy="1043527"/>
              </a:xfrm>
            </p:grpSpPr>
            <p:sp>
              <p:nvSpPr>
                <p:cNvPr id="83" name="心形 28">
                  <a:extLst>
                    <a:ext uri="{FF2B5EF4-FFF2-40B4-BE49-F238E27FC236}">
                      <a16:creationId xmlns:a16="http://schemas.microsoft.com/office/drawing/2014/main" xmlns="" id="{EECB026E-E107-413E-A277-8107076D7671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84" name="心形 29">
                  <a:extLst>
                    <a:ext uri="{FF2B5EF4-FFF2-40B4-BE49-F238E27FC236}">
                      <a16:creationId xmlns:a16="http://schemas.microsoft.com/office/drawing/2014/main" xmlns="" id="{0195ABA4-9D8F-48C5-A43B-B3C1D0FFFDAC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85" name="心形 30">
                  <a:extLst>
                    <a:ext uri="{FF2B5EF4-FFF2-40B4-BE49-F238E27FC236}">
                      <a16:creationId xmlns:a16="http://schemas.microsoft.com/office/drawing/2014/main" xmlns="" id="{D83743F2-361A-46D9-8C3F-29B6B2DD8F9E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75" name="组合 126">
                <a:extLst>
                  <a:ext uri="{FF2B5EF4-FFF2-40B4-BE49-F238E27FC236}">
                    <a16:creationId xmlns:a16="http://schemas.microsoft.com/office/drawing/2014/main" xmlns="" id="{2F265FFF-AC60-4B13-BF0E-A628BC28A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7337" y="3315818"/>
                <a:ext cx="260918" cy="256143"/>
                <a:chOff x="7262318" y="3837061"/>
                <a:chExt cx="1149080" cy="1043527"/>
              </a:xfrm>
            </p:grpSpPr>
            <p:sp>
              <p:nvSpPr>
                <p:cNvPr id="80" name="心形 32">
                  <a:extLst>
                    <a:ext uri="{FF2B5EF4-FFF2-40B4-BE49-F238E27FC236}">
                      <a16:creationId xmlns:a16="http://schemas.microsoft.com/office/drawing/2014/main" xmlns="" id="{D0E898D2-8E11-4BE1-BC13-F60E199CDF91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81" name="心形 33">
                  <a:extLst>
                    <a:ext uri="{FF2B5EF4-FFF2-40B4-BE49-F238E27FC236}">
                      <a16:creationId xmlns:a16="http://schemas.microsoft.com/office/drawing/2014/main" xmlns="" id="{1003DC4D-DCA7-411E-B321-F3D99C1DB87B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82" name="心形 34">
                  <a:extLst>
                    <a:ext uri="{FF2B5EF4-FFF2-40B4-BE49-F238E27FC236}">
                      <a16:creationId xmlns:a16="http://schemas.microsoft.com/office/drawing/2014/main" xmlns="" id="{C8A3F728-F812-4DD9-A828-E2FED8600E92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76" name="组合 126">
                <a:extLst>
                  <a:ext uri="{FF2B5EF4-FFF2-40B4-BE49-F238E27FC236}">
                    <a16:creationId xmlns:a16="http://schemas.microsoft.com/office/drawing/2014/main" xmlns="" id="{F2292D9B-BE30-46B4-871C-929B360CD3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4777" y="2893763"/>
                <a:ext cx="170065" cy="166953"/>
                <a:chOff x="7262318" y="3837061"/>
                <a:chExt cx="1149080" cy="1043527"/>
              </a:xfrm>
            </p:grpSpPr>
            <p:sp>
              <p:nvSpPr>
                <p:cNvPr id="77" name="心形 36">
                  <a:extLst>
                    <a:ext uri="{FF2B5EF4-FFF2-40B4-BE49-F238E27FC236}">
                      <a16:creationId xmlns:a16="http://schemas.microsoft.com/office/drawing/2014/main" xmlns="" id="{73027D0E-5FA2-4BE3-AEB0-4F1F26B50A73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78" name="心形 37">
                  <a:extLst>
                    <a:ext uri="{FF2B5EF4-FFF2-40B4-BE49-F238E27FC236}">
                      <a16:creationId xmlns:a16="http://schemas.microsoft.com/office/drawing/2014/main" xmlns="" id="{61331AE1-D4CA-42E4-B773-EC30B499C2AB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79" name="心形 38">
                  <a:extLst>
                    <a:ext uri="{FF2B5EF4-FFF2-40B4-BE49-F238E27FC236}">
                      <a16:creationId xmlns:a16="http://schemas.microsoft.com/office/drawing/2014/main" xmlns="" id="{FDB89051-4268-4DFD-BA3E-1E5E352A0C4B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</p:grpSp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0667" y1="39556" x2="30667" y2="39556"/>
                          <a14:foregroundMark x1="48889" y1="36889" x2="48889" y2="36889"/>
                          <a14:foregroundMark x1="50667" y1="37333" x2="50667" y2="37333"/>
                          <a14:foregroundMark x1="49778" y1="39556" x2="49778" y2="39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3889" y="3173568"/>
              <a:ext cx="1069187" cy="1069187"/>
            </a:xfrm>
            <a:prstGeom prst="rect">
              <a:avLst/>
            </a:prstGeom>
          </p:spPr>
        </p:pic>
      </p:grpSp>
      <p:grpSp>
        <p:nvGrpSpPr>
          <p:cNvPr id="127" name="グループ化 126"/>
          <p:cNvGrpSpPr/>
          <p:nvPr/>
        </p:nvGrpSpPr>
        <p:grpSpPr>
          <a:xfrm>
            <a:off x="8756666" y="661963"/>
            <a:ext cx="2903759" cy="5797574"/>
            <a:chOff x="8756666" y="661963"/>
            <a:chExt cx="2903759" cy="5797574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666" y="661963"/>
              <a:ext cx="2903759" cy="5797574"/>
            </a:xfrm>
            <a:prstGeom prst="rect">
              <a:avLst/>
            </a:prstGeom>
          </p:spPr>
        </p:pic>
        <p:pic>
          <p:nvPicPr>
            <p:cNvPr id="105" name="图片 3">
              <a:extLst>
                <a:ext uri="{FF2B5EF4-FFF2-40B4-BE49-F238E27FC236}">
                  <a16:creationId xmlns:a16="http://schemas.microsoft.com/office/drawing/2014/main" xmlns="" id="{83ABEBA7-C71B-42D9-B12D-C24F449CF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21765">
              <a:off x="9989915" y="2343837"/>
              <a:ext cx="411695" cy="428430"/>
            </a:xfrm>
            <a:prstGeom prst="rect">
              <a:avLst/>
            </a:prstGeom>
          </p:spPr>
        </p:pic>
        <p:grpSp>
          <p:nvGrpSpPr>
            <p:cNvPr id="16" name="组合 126">
              <a:extLst>
                <a:ext uri="{FF2B5EF4-FFF2-40B4-BE49-F238E27FC236}">
                  <a16:creationId xmlns:a16="http://schemas.microsoft.com/office/drawing/2014/main" xmlns="" id="{2C6B9C77-80C5-46C9-8EB4-7B123FCE04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4510" y="2060482"/>
              <a:ext cx="273616" cy="265863"/>
              <a:chOff x="7262317" y="3837061"/>
              <a:chExt cx="1149081" cy="1043527"/>
            </a:xfrm>
          </p:grpSpPr>
          <p:sp>
            <p:nvSpPr>
              <p:cNvPr id="17" name="心形 16">
                <a:extLst>
                  <a:ext uri="{FF2B5EF4-FFF2-40B4-BE49-F238E27FC236}">
                    <a16:creationId xmlns:a16="http://schemas.microsoft.com/office/drawing/2014/main" xmlns="" id="{63891EEF-9C8E-4488-83BD-4369FFAAA6B0}"/>
                  </a:ext>
                </a:extLst>
              </p:cNvPr>
              <p:cNvSpPr/>
              <p:nvPr/>
            </p:nvSpPr>
            <p:spPr>
              <a:xfrm rot="2245952">
                <a:off x="7262318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8" name="心形 17">
                <a:extLst>
                  <a:ext uri="{FF2B5EF4-FFF2-40B4-BE49-F238E27FC236}">
                    <a16:creationId xmlns:a16="http://schemas.microsoft.com/office/drawing/2014/main" xmlns="" id="{7CB7837D-752C-48CD-8B85-B3CB8FF95075}"/>
                  </a:ext>
                </a:extLst>
              </p:cNvPr>
              <p:cNvSpPr/>
              <p:nvPr/>
            </p:nvSpPr>
            <p:spPr>
              <a:xfrm rot="2245952">
                <a:off x="7351882" y="3929962"/>
                <a:ext cx="967070" cy="879571"/>
              </a:xfrm>
              <a:prstGeom prst="heart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9" name="心形 18">
                <a:extLst>
                  <a:ext uri="{FF2B5EF4-FFF2-40B4-BE49-F238E27FC236}">
                    <a16:creationId xmlns:a16="http://schemas.microsoft.com/office/drawing/2014/main" xmlns="" id="{77BD8141-9A35-4CD0-9A4C-3D7A191DEEF2}"/>
                  </a:ext>
                </a:extLst>
              </p:cNvPr>
              <p:cNvSpPr/>
              <p:nvPr/>
            </p:nvSpPr>
            <p:spPr>
              <a:xfrm rot="2245952">
                <a:off x="7262317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  <a:alpha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</p:grpSp>
        <p:grpSp>
          <p:nvGrpSpPr>
            <p:cNvPr id="20" name="组合 126">
              <a:extLst>
                <a:ext uri="{FF2B5EF4-FFF2-40B4-BE49-F238E27FC236}">
                  <a16:creationId xmlns:a16="http://schemas.microsoft.com/office/drawing/2014/main" xmlns="" id="{C844D707-8820-4E89-8B4C-E611741F9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2185" y="1644026"/>
              <a:ext cx="227153" cy="222996"/>
              <a:chOff x="7262318" y="3837061"/>
              <a:chExt cx="1149080" cy="1043527"/>
            </a:xfrm>
          </p:grpSpPr>
          <p:sp>
            <p:nvSpPr>
              <p:cNvPr id="21" name="心形 20">
                <a:extLst>
                  <a:ext uri="{FF2B5EF4-FFF2-40B4-BE49-F238E27FC236}">
                    <a16:creationId xmlns:a16="http://schemas.microsoft.com/office/drawing/2014/main" xmlns="" id="{54C73366-54DC-4D3D-ADDD-2A753E26CD81}"/>
                  </a:ext>
                </a:extLst>
              </p:cNvPr>
              <p:cNvSpPr/>
              <p:nvPr/>
            </p:nvSpPr>
            <p:spPr>
              <a:xfrm rot="2245952">
                <a:off x="7262318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2" name="心形 21">
                <a:extLst>
                  <a:ext uri="{FF2B5EF4-FFF2-40B4-BE49-F238E27FC236}">
                    <a16:creationId xmlns:a16="http://schemas.microsoft.com/office/drawing/2014/main" xmlns="" id="{A1F71684-DDF2-4D37-A5ED-5F8BF138A897}"/>
                  </a:ext>
                </a:extLst>
              </p:cNvPr>
              <p:cNvSpPr/>
              <p:nvPr/>
            </p:nvSpPr>
            <p:spPr>
              <a:xfrm rot="2245952">
                <a:off x="7351882" y="3929962"/>
                <a:ext cx="967070" cy="879571"/>
              </a:xfrm>
              <a:prstGeom prst="heart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xmlns="" id="{73E6AFCD-BDE5-4D3F-B275-BC50455C5392}"/>
                  </a:ext>
                </a:extLst>
              </p:cNvPr>
              <p:cNvSpPr/>
              <p:nvPr/>
            </p:nvSpPr>
            <p:spPr>
              <a:xfrm rot="2245952">
                <a:off x="7262318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  <a:alpha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</p:grpSp>
        <p:grpSp>
          <p:nvGrpSpPr>
            <p:cNvPr id="24" name="组合 126">
              <a:extLst>
                <a:ext uri="{FF2B5EF4-FFF2-40B4-BE49-F238E27FC236}">
                  <a16:creationId xmlns:a16="http://schemas.microsoft.com/office/drawing/2014/main" xmlns="" id="{6B2403D6-969F-439D-B274-07DB5C7B8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251" y="2077375"/>
              <a:ext cx="227153" cy="222996"/>
              <a:chOff x="7262318" y="3837061"/>
              <a:chExt cx="1149080" cy="1043527"/>
            </a:xfrm>
          </p:grpSpPr>
          <p:sp>
            <p:nvSpPr>
              <p:cNvPr id="25" name="心形 24">
                <a:extLst>
                  <a:ext uri="{FF2B5EF4-FFF2-40B4-BE49-F238E27FC236}">
                    <a16:creationId xmlns:a16="http://schemas.microsoft.com/office/drawing/2014/main" xmlns="" id="{7DC88D1B-7312-46B2-A37C-8D1F78A66F8F}"/>
                  </a:ext>
                </a:extLst>
              </p:cNvPr>
              <p:cNvSpPr/>
              <p:nvPr/>
            </p:nvSpPr>
            <p:spPr>
              <a:xfrm rot="2245952">
                <a:off x="7262318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6" name="心形 25">
                <a:extLst>
                  <a:ext uri="{FF2B5EF4-FFF2-40B4-BE49-F238E27FC236}">
                    <a16:creationId xmlns:a16="http://schemas.microsoft.com/office/drawing/2014/main" xmlns="" id="{E8087F5B-DCC7-4659-880D-C4C07A94167C}"/>
                  </a:ext>
                </a:extLst>
              </p:cNvPr>
              <p:cNvSpPr/>
              <p:nvPr/>
            </p:nvSpPr>
            <p:spPr>
              <a:xfrm rot="2245952">
                <a:off x="7351882" y="3929962"/>
                <a:ext cx="967070" cy="879571"/>
              </a:xfrm>
              <a:prstGeom prst="heart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7" name="心形 26">
                <a:extLst>
                  <a:ext uri="{FF2B5EF4-FFF2-40B4-BE49-F238E27FC236}">
                    <a16:creationId xmlns:a16="http://schemas.microsoft.com/office/drawing/2014/main" xmlns="" id="{EE9955AD-9937-49B2-BC8D-7AA99C7F8206}"/>
                  </a:ext>
                </a:extLst>
              </p:cNvPr>
              <p:cNvSpPr/>
              <p:nvPr/>
            </p:nvSpPr>
            <p:spPr>
              <a:xfrm rot="2245952">
                <a:off x="7262318" y="3837061"/>
                <a:ext cx="1149080" cy="1043527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  <a:alpha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28" name="グループ化 127"/>
          <p:cNvGrpSpPr/>
          <p:nvPr/>
        </p:nvGrpSpPr>
        <p:grpSpPr>
          <a:xfrm>
            <a:off x="3804015" y="1632740"/>
            <a:ext cx="4958919" cy="3438185"/>
            <a:chOff x="3804015" y="1803637"/>
            <a:chExt cx="4712433" cy="326728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50D8DB84-E4DF-4E51-BCAE-55082542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04015" y="1803637"/>
              <a:ext cx="4712433" cy="3267288"/>
            </a:xfrm>
            <a:prstGeom prst="rect">
              <a:avLst/>
            </a:prstGeom>
          </p:spPr>
        </p:pic>
        <p:grpSp>
          <p:nvGrpSpPr>
            <p:cNvPr id="46" name="グループ化 45"/>
            <p:cNvGrpSpPr/>
            <p:nvPr/>
          </p:nvGrpSpPr>
          <p:grpSpPr>
            <a:xfrm>
              <a:off x="3804015" y="4221023"/>
              <a:ext cx="703939" cy="668778"/>
              <a:chOff x="4545476" y="2803692"/>
              <a:chExt cx="808577" cy="768189"/>
            </a:xfrm>
          </p:grpSpPr>
          <p:grpSp>
            <p:nvGrpSpPr>
              <p:cNvPr id="47" name="组合 126">
                <a:extLst>
                  <a:ext uri="{FF2B5EF4-FFF2-40B4-BE49-F238E27FC236}">
                    <a16:creationId xmlns:a16="http://schemas.microsoft.com/office/drawing/2014/main" xmlns="" id="{2C6B9C77-80C5-46C9-8EB4-7B123FCE0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5476" y="3123908"/>
                <a:ext cx="314288" cy="305382"/>
                <a:chOff x="7262317" y="3837061"/>
                <a:chExt cx="1149081" cy="1043527"/>
              </a:xfrm>
            </p:grpSpPr>
            <p:sp>
              <p:nvSpPr>
                <p:cNvPr id="56" name="心形 16">
                  <a:extLst>
                    <a:ext uri="{FF2B5EF4-FFF2-40B4-BE49-F238E27FC236}">
                      <a16:creationId xmlns:a16="http://schemas.microsoft.com/office/drawing/2014/main" xmlns="" id="{63891EEF-9C8E-4488-83BD-4369FFAAA6B0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7" name="心形 17">
                  <a:extLst>
                    <a:ext uri="{FF2B5EF4-FFF2-40B4-BE49-F238E27FC236}">
                      <a16:creationId xmlns:a16="http://schemas.microsoft.com/office/drawing/2014/main" xmlns="" id="{7CB7837D-752C-48CD-8B85-B3CB8FF95075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8" name="心形 18">
                  <a:extLst>
                    <a:ext uri="{FF2B5EF4-FFF2-40B4-BE49-F238E27FC236}">
                      <a16:creationId xmlns:a16="http://schemas.microsoft.com/office/drawing/2014/main" xmlns="" id="{77BD8141-9A35-4CD0-9A4C-3D7A191DEEF2}"/>
                    </a:ext>
                  </a:extLst>
                </p:cNvPr>
                <p:cNvSpPr/>
                <p:nvPr/>
              </p:nvSpPr>
              <p:spPr>
                <a:xfrm rot="2245952">
                  <a:off x="7262317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48" name="组合 126">
                <a:extLst>
                  <a:ext uri="{FF2B5EF4-FFF2-40B4-BE49-F238E27FC236}">
                    <a16:creationId xmlns:a16="http://schemas.microsoft.com/office/drawing/2014/main" xmlns="" id="{C844D707-8820-4E89-8B4C-E611741F98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3592" y="2803692"/>
                <a:ext cx="260918" cy="256143"/>
                <a:chOff x="7262318" y="3837061"/>
                <a:chExt cx="1149080" cy="1043527"/>
              </a:xfrm>
            </p:grpSpPr>
            <p:sp>
              <p:nvSpPr>
                <p:cNvPr id="53" name="心形 20">
                  <a:extLst>
                    <a:ext uri="{FF2B5EF4-FFF2-40B4-BE49-F238E27FC236}">
                      <a16:creationId xmlns:a16="http://schemas.microsoft.com/office/drawing/2014/main" xmlns="" id="{54C73366-54DC-4D3D-ADDD-2A753E26CD81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4" name="心形 21">
                  <a:extLst>
                    <a:ext uri="{FF2B5EF4-FFF2-40B4-BE49-F238E27FC236}">
                      <a16:creationId xmlns:a16="http://schemas.microsoft.com/office/drawing/2014/main" xmlns="" id="{A1F71684-DDF2-4D37-A5ED-5F8BF138A897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5" name="心形 22">
                  <a:extLst>
                    <a:ext uri="{FF2B5EF4-FFF2-40B4-BE49-F238E27FC236}">
                      <a16:creationId xmlns:a16="http://schemas.microsoft.com/office/drawing/2014/main" xmlns="" id="{73E6AFCD-BDE5-4D3F-B275-BC50455C5392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49" name="组合 126">
                <a:extLst>
                  <a:ext uri="{FF2B5EF4-FFF2-40B4-BE49-F238E27FC236}">
                    <a16:creationId xmlns:a16="http://schemas.microsoft.com/office/drawing/2014/main" xmlns="" id="{6B2403D6-969F-439D-B274-07DB5C7B8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3135" y="3315738"/>
                <a:ext cx="260918" cy="256143"/>
                <a:chOff x="7262318" y="3837061"/>
                <a:chExt cx="1149080" cy="1043527"/>
              </a:xfrm>
            </p:grpSpPr>
            <p:sp>
              <p:nvSpPr>
                <p:cNvPr id="50" name="心形 24">
                  <a:extLst>
                    <a:ext uri="{FF2B5EF4-FFF2-40B4-BE49-F238E27FC236}">
                      <a16:creationId xmlns:a16="http://schemas.microsoft.com/office/drawing/2014/main" xmlns="" id="{7DC88D1B-7312-46B2-A37C-8D1F78A66F8F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1" name="心形 25">
                  <a:extLst>
                    <a:ext uri="{FF2B5EF4-FFF2-40B4-BE49-F238E27FC236}">
                      <a16:creationId xmlns:a16="http://schemas.microsoft.com/office/drawing/2014/main" xmlns="" id="{E8087F5B-DCC7-4659-880D-C4C07A94167C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52" name="心形 26">
                  <a:extLst>
                    <a:ext uri="{FF2B5EF4-FFF2-40B4-BE49-F238E27FC236}">
                      <a16:creationId xmlns:a16="http://schemas.microsoft.com/office/drawing/2014/main" xmlns="" id="{EE9955AD-9937-49B2-BC8D-7AA99C7F8206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</p:grpSp>
        <p:grpSp>
          <p:nvGrpSpPr>
            <p:cNvPr id="60" name="グループ化 59"/>
            <p:cNvGrpSpPr/>
            <p:nvPr/>
          </p:nvGrpSpPr>
          <p:grpSpPr>
            <a:xfrm>
              <a:off x="7074412" y="2505250"/>
              <a:ext cx="681578" cy="775640"/>
              <a:chOff x="4108889" y="2893763"/>
              <a:chExt cx="595953" cy="678198"/>
            </a:xfrm>
          </p:grpSpPr>
          <p:grpSp>
            <p:nvGrpSpPr>
              <p:cNvPr id="61" name="组合 126">
                <a:extLst>
                  <a:ext uri="{FF2B5EF4-FFF2-40B4-BE49-F238E27FC236}">
                    <a16:creationId xmlns:a16="http://schemas.microsoft.com/office/drawing/2014/main" xmlns="" id="{09FCCDC1-9250-47BA-A459-4D2F2A9C0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8889" y="2957887"/>
                <a:ext cx="260918" cy="256143"/>
                <a:chOff x="7262318" y="3837061"/>
                <a:chExt cx="1149080" cy="1043527"/>
              </a:xfrm>
            </p:grpSpPr>
            <p:sp>
              <p:nvSpPr>
                <p:cNvPr id="70" name="心形 28">
                  <a:extLst>
                    <a:ext uri="{FF2B5EF4-FFF2-40B4-BE49-F238E27FC236}">
                      <a16:creationId xmlns:a16="http://schemas.microsoft.com/office/drawing/2014/main" xmlns="" id="{EECB026E-E107-413E-A277-8107076D7671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71" name="心形 29">
                  <a:extLst>
                    <a:ext uri="{FF2B5EF4-FFF2-40B4-BE49-F238E27FC236}">
                      <a16:creationId xmlns:a16="http://schemas.microsoft.com/office/drawing/2014/main" xmlns="" id="{0195ABA4-9D8F-48C5-A43B-B3C1D0FFFDAC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72" name="心形 30">
                  <a:extLst>
                    <a:ext uri="{FF2B5EF4-FFF2-40B4-BE49-F238E27FC236}">
                      <a16:creationId xmlns:a16="http://schemas.microsoft.com/office/drawing/2014/main" xmlns="" id="{D83743F2-361A-46D9-8C3F-29B6B2DD8F9E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62" name="组合 126">
                <a:extLst>
                  <a:ext uri="{FF2B5EF4-FFF2-40B4-BE49-F238E27FC236}">
                    <a16:creationId xmlns:a16="http://schemas.microsoft.com/office/drawing/2014/main" xmlns="" id="{2F265FFF-AC60-4B13-BF0E-A628BC28A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7337" y="3315818"/>
                <a:ext cx="260918" cy="256143"/>
                <a:chOff x="7262318" y="3837061"/>
                <a:chExt cx="1149080" cy="1043527"/>
              </a:xfrm>
            </p:grpSpPr>
            <p:sp>
              <p:nvSpPr>
                <p:cNvPr id="67" name="心形 32">
                  <a:extLst>
                    <a:ext uri="{FF2B5EF4-FFF2-40B4-BE49-F238E27FC236}">
                      <a16:creationId xmlns:a16="http://schemas.microsoft.com/office/drawing/2014/main" xmlns="" id="{D0E898D2-8E11-4BE1-BC13-F60E199CDF91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68" name="心形 33">
                  <a:extLst>
                    <a:ext uri="{FF2B5EF4-FFF2-40B4-BE49-F238E27FC236}">
                      <a16:creationId xmlns:a16="http://schemas.microsoft.com/office/drawing/2014/main" xmlns="" id="{1003DC4D-DCA7-411E-B321-F3D99C1DB87B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69" name="心形 34">
                  <a:extLst>
                    <a:ext uri="{FF2B5EF4-FFF2-40B4-BE49-F238E27FC236}">
                      <a16:creationId xmlns:a16="http://schemas.microsoft.com/office/drawing/2014/main" xmlns="" id="{C8A3F728-F812-4DD9-A828-E2FED8600E92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63" name="组合 126">
                <a:extLst>
                  <a:ext uri="{FF2B5EF4-FFF2-40B4-BE49-F238E27FC236}">
                    <a16:creationId xmlns:a16="http://schemas.microsoft.com/office/drawing/2014/main" xmlns="" id="{F2292D9B-BE30-46B4-871C-929B360CD3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4777" y="2893763"/>
                <a:ext cx="170065" cy="166953"/>
                <a:chOff x="7262318" y="3837061"/>
                <a:chExt cx="1149080" cy="1043527"/>
              </a:xfrm>
            </p:grpSpPr>
            <p:sp>
              <p:nvSpPr>
                <p:cNvPr id="64" name="心形 36">
                  <a:extLst>
                    <a:ext uri="{FF2B5EF4-FFF2-40B4-BE49-F238E27FC236}">
                      <a16:creationId xmlns:a16="http://schemas.microsoft.com/office/drawing/2014/main" xmlns="" id="{73027D0E-5FA2-4BE3-AEB0-4F1F26B50A73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65" name="心形 37">
                  <a:extLst>
                    <a:ext uri="{FF2B5EF4-FFF2-40B4-BE49-F238E27FC236}">
                      <a16:creationId xmlns:a16="http://schemas.microsoft.com/office/drawing/2014/main" xmlns="" id="{61331AE1-D4CA-42E4-B773-EC30B499C2AB}"/>
                    </a:ext>
                  </a:extLst>
                </p:cNvPr>
                <p:cNvSpPr/>
                <p:nvPr/>
              </p:nvSpPr>
              <p:spPr>
                <a:xfrm rot="2245952">
                  <a:off x="7351882" y="3929962"/>
                  <a:ext cx="967070" cy="879571"/>
                </a:xfrm>
                <a:prstGeom prst="heart">
                  <a:avLst/>
                </a:prstGeom>
                <a:solidFill>
                  <a:srgbClr val="FF0000">
                    <a:alpha val="62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66" name="心形 38">
                  <a:extLst>
                    <a:ext uri="{FF2B5EF4-FFF2-40B4-BE49-F238E27FC236}">
                      <a16:creationId xmlns:a16="http://schemas.microsoft.com/office/drawing/2014/main" xmlns="" id="{FDB89051-4268-4DFD-BA3E-1E5E352A0C4B}"/>
                    </a:ext>
                  </a:extLst>
                </p:cNvPr>
                <p:cNvSpPr/>
                <p:nvPr/>
              </p:nvSpPr>
              <p:spPr>
                <a:xfrm rot="2245952">
                  <a:off x="7262318" y="3837061"/>
                  <a:ext cx="1149080" cy="1043527"/>
                </a:xfrm>
                <a:prstGeom prst="heart">
                  <a:avLst/>
                </a:prstGeom>
                <a:solidFill>
                  <a:schemeClr val="tx2">
                    <a:lumMod val="40000"/>
                    <a:lumOff val="60000"/>
                    <a:alpha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</p:grpSp>
        </p:grpSp>
        <p:grpSp>
          <p:nvGrpSpPr>
            <p:cNvPr id="59" name="グループ化 58"/>
            <p:cNvGrpSpPr/>
            <p:nvPr/>
          </p:nvGrpSpPr>
          <p:grpSpPr>
            <a:xfrm>
              <a:off x="6763311" y="3795631"/>
              <a:ext cx="1306500" cy="1015889"/>
              <a:chOff x="6883184" y="3663061"/>
              <a:chExt cx="1306500" cy="1015889"/>
            </a:xfrm>
          </p:grpSpPr>
          <p:pic>
            <p:nvPicPr>
              <p:cNvPr id="106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7254678" y="3663061"/>
                <a:ext cx="450076" cy="468372"/>
              </a:xfrm>
              <a:prstGeom prst="rect">
                <a:avLst/>
              </a:prstGeom>
            </p:spPr>
          </p:pic>
          <p:pic>
            <p:nvPicPr>
              <p:cNvPr id="121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7739608" y="4077263"/>
                <a:ext cx="450076" cy="468372"/>
              </a:xfrm>
              <a:prstGeom prst="rect">
                <a:avLst/>
              </a:prstGeom>
            </p:spPr>
          </p:pic>
          <p:pic>
            <p:nvPicPr>
              <p:cNvPr id="122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6883184" y="4210578"/>
                <a:ext cx="450076" cy="468372"/>
              </a:xfrm>
              <a:prstGeom prst="rect">
                <a:avLst/>
              </a:prstGeom>
            </p:spPr>
          </p:pic>
        </p:grpSp>
        <p:grpSp>
          <p:nvGrpSpPr>
            <p:cNvPr id="123" name="グループ化 122"/>
            <p:cNvGrpSpPr/>
            <p:nvPr/>
          </p:nvGrpSpPr>
          <p:grpSpPr>
            <a:xfrm>
              <a:off x="4255288" y="2371067"/>
              <a:ext cx="1080078" cy="971793"/>
              <a:chOff x="6823449" y="3663061"/>
              <a:chExt cx="1080078" cy="971793"/>
            </a:xfrm>
          </p:grpSpPr>
          <p:pic>
            <p:nvPicPr>
              <p:cNvPr id="124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7254678" y="3663061"/>
                <a:ext cx="450076" cy="468372"/>
              </a:xfrm>
              <a:prstGeom prst="rect">
                <a:avLst/>
              </a:prstGeom>
            </p:spPr>
          </p:pic>
          <p:pic>
            <p:nvPicPr>
              <p:cNvPr id="125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7453451" y="4166482"/>
                <a:ext cx="450076" cy="468372"/>
              </a:xfrm>
              <a:prstGeom prst="rect">
                <a:avLst/>
              </a:prstGeom>
            </p:spPr>
          </p:pic>
          <p:pic>
            <p:nvPicPr>
              <p:cNvPr id="126" name="图片 3">
                <a:extLst>
                  <a:ext uri="{FF2B5EF4-FFF2-40B4-BE49-F238E27FC236}">
                    <a16:creationId xmlns:a16="http://schemas.microsoft.com/office/drawing/2014/main" xmlns="" id="{83ABEBA7-C71B-42D9-B12D-C24F449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21765">
                <a:off x="6823449" y="4042168"/>
                <a:ext cx="450076" cy="468372"/>
              </a:xfrm>
              <a:prstGeom prst="rect">
                <a:avLst/>
              </a:prstGeom>
            </p:spPr>
          </p:pic>
        </p:grpSp>
      </p:grpSp>
      <p:sp>
        <p:nvSpPr>
          <p:cNvPr id="133" name="正方形/長方形 132"/>
          <p:cNvSpPr/>
          <p:nvPr/>
        </p:nvSpPr>
        <p:spPr>
          <a:xfrm>
            <a:off x="8772510" y="6355988"/>
            <a:ext cx="2870090" cy="425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655F49-BC6C-47D6-BB9F-B1567663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8" y="293794"/>
            <a:ext cx="8596312" cy="1320800"/>
          </a:xfrm>
        </p:spPr>
        <p:txBody>
          <a:bodyPr>
            <a:normAutofit/>
          </a:bodyPr>
          <a:lstStyle/>
          <a:p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５．使用イメージ図</a:t>
            </a:r>
            <a:endParaRPr lang="zh-CN" altLang="en-US" sz="4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0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79" y="5110846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クッション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1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918" y="5211941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カーペット</a:t>
            </a:r>
          </a:p>
        </p:txBody>
      </p:sp>
      <p:sp>
        <p:nvSpPr>
          <p:cNvPr id="132" name="テキスト ボックス 8">
            <a:extLst>
              <a:ext uri="{FF2B5EF4-FFF2-40B4-BE49-F238E27FC236}">
                <a16:creationId xmlns:a16="http://schemas.microsoft.com/office/drawing/2014/main" xmlns="" id="{E0327E0C-6625-497E-8CC7-D8CFCBCA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5" y="6159090"/>
            <a:ext cx="210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ベビーカー</a:t>
            </a:r>
            <a:endParaRPr lang="ja-JP" altLang="en-US" sz="2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886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7F2F3AC0-EF7A-462C-B407-B925EA15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1326756"/>
            <a:ext cx="11099609" cy="135444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ja-JP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『</a:t>
            </a:r>
            <a:r>
              <a:rPr lang="ja-JP" altLang="en-US" b="1" dirty="0" smtClean="0">
                <a:solidFill>
                  <a:srgbClr val="0000FF"/>
                </a:solidFill>
                <a:cs typeface="メイリオ" panose="020B0604030504040204" pitchFamily="34" charset="-128"/>
              </a:rPr>
              <a:t>抗ウイルスシート</a:t>
            </a:r>
            <a:r>
              <a:rPr lang="en-US" altLang="ja-JP" sz="18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(</a:t>
            </a:r>
            <a:r>
              <a:rPr lang="ja-JP" altLang="en-US" sz="1800" dirty="0" smtClean="0">
                <a:solidFill>
                  <a:schemeClr val="tx1"/>
                </a:solidFill>
              </a:rPr>
              <a:t>特許使用品</a:t>
            </a:r>
            <a:r>
              <a:rPr lang="en-US" altLang="ja-JP" sz="1800" dirty="0" smtClean="0">
                <a:solidFill>
                  <a:schemeClr val="tx1"/>
                </a:solidFill>
              </a:rPr>
              <a:t>)</a:t>
            </a:r>
            <a:r>
              <a:rPr lang="en-US" altLang="ja-JP" dirty="0" smtClean="0">
                <a:solidFill>
                  <a:schemeClr val="tx1"/>
                </a:solidFill>
              </a:rPr>
              <a:t>』</a:t>
            </a:r>
            <a:r>
              <a:rPr lang="ja-JP" altLang="en-US" dirty="0" smtClean="0">
                <a:solidFill>
                  <a:schemeClr val="tx1"/>
                </a:solidFill>
              </a:rPr>
              <a:t>と</a:t>
            </a:r>
            <a:r>
              <a:rPr lang="en-US" altLang="ja-JP" dirty="0" smtClean="0">
                <a:solidFill>
                  <a:schemeClr val="tx1"/>
                </a:solidFill>
              </a:rPr>
              <a:t>『</a:t>
            </a:r>
            <a:r>
              <a:rPr lang="ja-JP" altLang="en-US" b="1" dirty="0" smtClean="0">
                <a:solidFill>
                  <a:srgbClr val="0000FF"/>
                </a:solidFill>
              </a:rPr>
              <a:t>多孔質シート</a:t>
            </a:r>
            <a:r>
              <a:rPr lang="en-US" altLang="ja-JP" dirty="0" smtClean="0">
                <a:solidFill>
                  <a:schemeClr val="tx1"/>
                </a:solidFill>
              </a:rPr>
              <a:t>』</a:t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 を融合した、高付加価値</a:t>
            </a:r>
            <a:r>
              <a:rPr lang="en-US" altLang="ja-JP" dirty="0" smtClean="0">
                <a:solidFill>
                  <a:schemeClr val="tx1"/>
                </a:solidFill>
              </a:rPr>
              <a:t>『</a:t>
            </a:r>
            <a:r>
              <a:rPr lang="ja-JP" altLang="en-US" b="1" u="sng" dirty="0" smtClean="0">
                <a:solidFill>
                  <a:srgbClr val="0000FF"/>
                </a:solidFill>
              </a:rPr>
              <a:t>ステッカー</a:t>
            </a:r>
            <a:r>
              <a:rPr lang="en-US" altLang="ja-JP" dirty="0" smtClean="0">
                <a:solidFill>
                  <a:schemeClr val="tx1"/>
                </a:solidFill>
              </a:rPr>
              <a:t>』</a:t>
            </a:r>
            <a:r>
              <a:rPr lang="ja-JP" altLang="en-US" dirty="0" smtClean="0">
                <a:solidFill>
                  <a:schemeClr val="tx1"/>
                </a:solidFill>
              </a:rPr>
              <a:t>提案・試作。</a:t>
            </a:r>
            <a:endParaRPr lang="ja-JP" altLang="en-US" dirty="0"/>
          </a:p>
        </p:txBody>
      </p:sp>
      <p:sp>
        <p:nvSpPr>
          <p:cNvPr id="35843" name="コンテンツ プレースホルダー 2">
            <a:extLst>
              <a:ext uri="{FF2B5EF4-FFF2-40B4-BE49-F238E27FC236}">
                <a16:creationId xmlns:a16="http://schemas.microsoft.com/office/drawing/2014/main" xmlns="" id="{37A3489A-D5E3-4282-81D6-5B75858F64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262" y="3056128"/>
            <a:ext cx="8596312" cy="3275584"/>
          </a:xfrm>
        </p:spPr>
        <p:txBody>
          <a:bodyPr/>
          <a:lstStyle/>
          <a:p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様々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な形状の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ステッカー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を製作し，ウイルス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が気になるところ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へ自在に貼り付け可能。</a:t>
            </a:r>
            <a:endParaRPr lang="en-US" altLang="ja-JP" sz="2600" dirty="0" smtClean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pPr marL="0" indent="0">
              <a:buNone/>
            </a:pPr>
            <a:endParaRPr lang="en-US" altLang="ja-JP" sz="500" dirty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形状は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星型や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ハート型，キャラクターにすることで，子供達も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喜んで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使用しうる。</a:t>
            </a:r>
            <a:endParaRPr lang="en-US" altLang="ja-JP" sz="2600" dirty="0" smtClean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pPr marL="0" indent="0">
              <a:buNone/>
            </a:pPr>
            <a:endParaRPr lang="en-US" altLang="ja-JP" sz="500" dirty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ベビー用品メーカーへの聞き取り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によるニーズ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調査</a:t>
            </a:r>
            <a:r>
              <a:rPr lang="ja-JP" altLang="en-US" sz="26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が今後必要</a:t>
            </a:r>
            <a:r>
              <a:rPr lang="ja-JP" altLang="en-US" sz="2600" dirty="0">
                <a:solidFill>
                  <a:schemeClr val="tx1"/>
                </a:solidFill>
                <a:cs typeface="メイリオ" panose="020B0604030504040204" pitchFamily="34" charset="-128"/>
              </a:rPr>
              <a:t>。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9782821" y="2438400"/>
            <a:ext cx="2147050" cy="4286747"/>
            <a:chOff x="9782821" y="2438400"/>
            <a:chExt cx="2147050" cy="428674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2821" y="2438400"/>
              <a:ext cx="2147050" cy="4286747"/>
            </a:xfrm>
            <a:prstGeom prst="rect">
              <a:avLst/>
            </a:prstGeom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444" y1="27111" x2="8444" y2="27111"/>
                          <a14:foregroundMark x1="75556" y1="18667" x2="75556" y2="18667"/>
                          <a14:foregroundMark x1="13333" y1="26222" x2="13333" y2="262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11438" y="2640303"/>
              <a:ext cx="708248" cy="708248"/>
            </a:xfrm>
            <a:prstGeom prst="rect">
              <a:avLst/>
            </a:prstGeom>
          </p:spPr>
        </p:pic>
        <p:pic>
          <p:nvPicPr>
            <p:cNvPr id="9" name="图片 2">
              <a:extLst>
                <a:ext uri="{FF2B5EF4-FFF2-40B4-BE49-F238E27FC236}">
                  <a16:creationId xmlns:a16="http://schemas.microsoft.com/office/drawing/2014/main" xmlns="" id="{52DC7192-9463-4776-AB1E-9CB1C10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52824">
              <a:off x="10492054" y="3554335"/>
              <a:ext cx="332032" cy="294641"/>
            </a:xfrm>
            <a:prstGeom prst="rect">
              <a:avLst/>
            </a:prstGeom>
          </p:spPr>
        </p:pic>
        <p:pic>
          <p:nvPicPr>
            <p:cNvPr id="10" name="图片 2">
              <a:extLst>
                <a:ext uri="{FF2B5EF4-FFF2-40B4-BE49-F238E27FC236}">
                  <a16:creationId xmlns:a16="http://schemas.microsoft.com/office/drawing/2014/main" xmlns="" id="{52DC7192-9463-4776-AB1E-9CB1C10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47176" flipH="1">
              <a:off x="10907040" y="3559176"/>
              <a:ext cx="332032" cy="294641"/>
            </a:xfrm>
            <a:prstGeom prst="rect">
              <a:avLst/>
            </a:prstGeom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7D655F49-BC6C-47D6-BB9F-B1567663AADF}"/>
              </a:ext>
            </a:extLst>
          </p:cNvPr>
          <p:cNvSpPr txBox="1">
            <a:spLocks/>
          </p:cNvSpPr>
          <p:nvPr/>
        </p:nvSpPr>
        <p:spPr bwMode="auto">
          <a:xfrm>
            <a:off x="313218" y="293794"/>
            <a:ext cx="85963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メイリオ" panose="020B0604030504040204" pitchFamily="50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６．まとめ</a:t>
            </a:r>
            <a:endParaRPr lang="zh-CN" altLang="en-US" sz="4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0262" y="1490029"/>
            <a:ext cx="11297482" cy="1484820"/>
          </a:xfrm>
        </p:spPr>
        <p:txBody>
          <a:bodyPr wrap="none" lIns="0" tIns="0" rIns="0" bIns="0" anchor="ctr" anchorCtr="0"/>
          <a:lstStyle/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東京都感染症情報センター　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2"/>
              </a:rPr>
              <a:t>http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2"/>
              </a:rPr>
              <a:t>://idsc.tokyo-eiken.go.jp/diseases/flu/flu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2"/>
              </a:rPr>
              <a:t>/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矢野経済研究所　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https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://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www.yano.co.jp/press-release/show/press_id/1793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日東電工　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4"/>
              </a:rPr>
              <a:t>https://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4"/>
              </a:rPr>
              <a:t>www.nitto.com/jp/ja/about_us/brand/promotion/innovation/temish.html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indent="0">
              <a:buNone/>
            </a:pP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5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タイトル 1">
            <a:extLst>
              <a:ext uri="{FF2B5EF4-FFF2-40B4-BE49-F238E27FC236}">
                <a16:creationId xmlns:a16="http://schemas.microsoft.com/office/drawing/2014/main" xmlns="" id="{DA964A2C-DB12-4307-8E3A-E1BD2F08B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8074" y="2419922"/>
            <a:ext cx="7410101" cy="1827212"/>
          </a:xfrm>
        </p:spPr>
        <p:txBody>
          <a:bodyPr anchor="ctr"/>
          <a:lstStyle/>
          <a:p>
            <a:pPr algn="ctr" eaLnBrk="1" hangingPunct="1"/>
            <a:r>
              <a:rPr lang="en-US" altLang="ja-JP" sz="7200" dirty="0" smtClean="0">
                <a:cs typeface="メイリオ" panose="020B0604030504040204" pitchFamily="34" charset="-128"/>
              </a:rPr>
              <a:t>Thank you!</a:t>
            </a:r>
            <a:endParaRPr lang="ja-JP" altLang="en-US" sz="7200" dirty="0">
              <a:cs typeface="メイリオ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テキスト ボックス 1">
            <a:extLst>
              <a:ext uri="{FF2B5EF4-FFF2-40B4-BE49-F238E27FC236}">
                <a16:creationId xmlns:a16="http://schemas.microsoft.com/office/drawing/2014/main" xmlns="" id="{B9E081C2-02B4-4C98-AC29-0BD3CA07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967" y="973127"/>
            <a:ext cx="37147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発表内容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3284533" y="2228008"/>
            <a:ext cx="7543887" cy="4151545"/>
            <a:chOff x="3284534" y="1698618"/>
            <a:chExt cx="5003804" cy="4151545"/>
          </a:xfrm>
        </p:grpSpPr>
        <p:sp>
          <p:nvSpPr>
            <p:cNvPr id="7171" name="テキスト ボックス 3">
              <a:extLst>
                <a:ext uri="{FF2B5EF4-FFF2-40B4-BE49-F238E27FC236}">
                  <a16:creationId xmlns:a16="http://schemas.microsoft.com/office/drawing/2014/main" xmlns="" id="{809CD803-3749-40B9-A285-C05F4DAF6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300" y="1698618"/>
              <a:ext cx="49974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１．活用する開放特許</a:t>
              </a:r>
            </a:p>
          </p:txBody>
        </p:sp>
        <p:sp>
          <p:nvSpPr>
            <p:cNvPr id="7172" name="テキスト ボックス 4">
              <a:extLst>
                <a:ext uri="{FF2B5EF4-FFF2-40B4-BE49-F238E27FC236}">
                  <a16:creationId xmlns:a16="http://schemas.microsoft.com/office/drawing/2014/main" xmlns="" id="{756E16B6-8FB6-44E4-9009-786EF665F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300" y="2400296"/>
              <a:ext cx="499745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２．製品化を目指す商品内容</a:t>
              </a:r>
            </a:p>
          </p:txBody>
        </p:sp>
        <p:sp>
          <p:nvSpPr>
            <p:cNvPr id="7173" name="テキスト ボックス 6">
              <a:extLst>
                <a:ext uri="{FF2B5EF4-FFF2-40B4-BE49-F238E27FC236}">
                  <a16:creationId xmlns:a16="http://schemas.microsoft.com/office/drawing/2014/main" xmlns="" id="{451D2831-4057-42CA-8EC2-1FFDCFA3A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300" y="3100386"/>
              <a:ext cx="49974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３．商品案について</a:t>
              </a:r>
            </a:p>
          </p:txBody>
        </p:sp>
        <p:sp>
          <p:nvSpPr>
            <p:cNvPr id="7174" name="テキスト ボックス 6">
              <a:extLst>
                <a:ext uri="{FF2B5EF4-FFF2-40B4-BE49-F238E27FC236}">
                  <a16:creationId xmlns:a16="http://schemas.microsoft.com/office/drawing/2014/main" xmlns="" id="{172C047E-9E4A-45CD-A1BE-675A75214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888" y="3802064"/>
              <a:ext cx="49974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４</a:t>
              </a:r>
              <a:r>
                <a:rPr lang="ja-JP" altLang="en-US" sz="3600" dirty="0" smtClean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．製作</a:t>
              </a:r>
              <a:r>
                <a:rPr lang="ja-JP" altLang="en-US" sz="3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プロセス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xmlns="" id="{451D2831-4057-42CA-8EC2-1FFDCFA3A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534" y="4502155"/>
              <a:ext cx="49974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５</a:t>
              </a:r>
              <a:r>
                <a:rPr lang="ja-JP" altLang="en-US" sz="3600" dirty="0" smtClean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．使用イメージ</a:t>
              </a:r>
              <a:endParaRPr lang="ja-JP" altLang="en-US" sz="3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" name="テキスト ボックス 6">
              <a:extLst>
                <a:ext uri="{FF2B5EF4-FFF2-40B4-BE49-F238E27FC236}">
                  <a16:creationId xmlns:a16="http://schemas.microsoft.com/office/drawing/2014/main" xmlns="" id="{172C047E-9E4A-45CD-A1BE-675A75214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122" y="5203832"/>
              <a:ext cx="49974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6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4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kumimoji="1" sz="1200">
                  <a:solidFill>
                    <a:srgbClr val="404040"/>
                  </a:solidFill>
                  <a:latin typeface="Trebuchet MS" panose="020B0603020202020204" pitchFamily="34" charset="0"/>
                  <a:ea typeface="メイリオ" panose="020B0604030504040204" pitchFamily="34" charset="-128"/>
                  <a:cs typeface="メイリオ" panose="020B060403050404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3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６</a:t>
              </a:r>
              <a:r>
                <a:rPr lang="ja-JP" altLang="en-US" sz="3600" dirty="0" smtClean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．まとめ</a:t>
              </a:r>
              <a:endParaRPr lang="ja-JP" altLang="en-US" sz="3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テキスト ボックス 2">
            <a:extLst>
              <a:ext uri="{FF2B5EF4-FFF2-40B4-BE49-F238E27FC236}">
                <a16:creationId xmlns:a16="http://schemas.microsoft.com/office/drawing/2014/main" xmlns="" id="{D978A895-C5D6-4AA6-99A4-027624CD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515272"/>
            <a:ext cx="77581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１．活用する開放特許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D4F3142-1873-4EC2-B470-7D6F2984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58" y="3342731"/>
            <a:ext cx="2795900" cy="27811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8A5C86D-386C-4E33-B1FF-F4E5A57D3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163" y="3719513"/>
            <a:ext cx="1919961" cy="2027622"/>
          </a:xfrm>
          <a:prstGeom prst="rect">
            <a:avLst/>
          </a:prstGeom>
        </p:spPr>
      </p:pic>
      <p:sp>
        <p:nvSpPr>
          <p:cNvPr id="8195" name="テキスト ボックス 3">
            <a:extLst>
              <a:ext uri="{FF2B5EF4-FFF2-40B4-BE49-F238E27FC236}">
                <a16:creationId xmlns:a16="http://schemas.microsoft.com/office/drawing/2014/main" xmlns="" id="{0AEA4879-5CD6-422B-B0B6-3A3BFF3F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1579525"/>
            <a:ext cx="1188005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smtClean="0">
                <a:solidFill>
                  <a:schemeClr val="tx1"/>
                </a:solidFill>
              </a:rPr>
              <a:t>『</a:t>
            </a:r>
            <a:r>
              <a:rPr lang="ja-JP" altLang="en-US" sz="3200" b="1" dirty="0" smtClean="0">
                <a:solidFill>
                  <a:srgbClr val="0000FF"/>
                </a:solidFill>
              </a:rPr>
              <a:t>抗</a:t>
            </a:r>
            <a:r>
              <a:rPr lang="ja-JP" altLang="en-US" sz="3200" b="1" dirty="0">
                <a:solidFill>
                  <a:srgbClr val="0000FF"/>
                </a:solidFill>
              </a:rPr>
              <a:t>インフルエンザウイルス，抗アレルゲン加工シート</a:t>
            </a:r>
            <a:r>
              <a:rPr lang="ja-JP" altLang="en-US" sz="3200" b="1" dirty="0" smtClean="0">
                <a:solidFill>
                  <a:srgbClr val="0000FF"/>
                </a:solidFill>
              </a:rPr>
              <a:t>表皮</a:t>
            </a:r>
            <a:r>
              <a:rPr lang="en-US" altLang="ja-JP" sz="3200" dirty="0" smtClean="0">
                <a:solidFill>
                  <a:schemeClr val="tx1"/>
                </a:solidFill>
              </a:rPr>
              <a:t>』</a:t>
            </a:r>
            <a:r>
              <a:rPr lang="ja-JP" altLang="en-US" sz="3200" dirty="0" smtClean="0">
                <a:solidFill>
                  <a:schemeClr val="tx1"/>
                </a:solidFill>
              </a:rPr>
              <a:t>　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　</a:t>
            </a:r>
            <a:r>
              <a:rPr lang="ja-JP" altLang="en-US" sz="3200" dirty="0" smtClean="0">
                <a:solidFill>
                  <a:schemeClr val="tx1"/>
                </a:solidFill>
              </a:rPr>
              <a:t>を選定！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20473"/>
          <a:stretch/>
        </p:blipFill>
        <p:spPr>
          <a:xfrm>
            <a:off x="6353922" y="3588884"/>
            <a:ext cx="4613959" cy="2710316"/>
          </a:xfrm>
          <a:prstGeom prst="rect">
            <a:avLst/>
          </a:prstGeom>
        </p:spPr>
      </p:pic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xmlns="" id="{0AEA4879-5CD6-422B-B0B6-3A3BFF3F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3895" y="6299200"/>
            <a:ext cx="2686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当該シートイメージ</a:t>
            </a:r>
            <a:endParaRPr lang="ja-JP" altLang="en-US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1">
            <a:extLst>
              <a:ext uri="{FF2B5EF4-FFF2-40B4-BE49-F238E27FC236}">
                <a16:creationId xmlns:a16="http://schemas.microsoft.com/office/drawing/2014/main" xmlns="" id="{424D1DBA-CB80-48B6-AB89-D4BB949C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31" y="668859"/>
            <a:ext cx="72211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２．製品化を目指す商品内容</a:t>
            </a:r>
          </a:p>
        </p:txBody>
      </p:sp>
      <p:sp>
        <p:nvSpPr>
          <p:cNvPr id="9219" name="テキスト ボックス 2">
            <a:extLst>
              <a:ext uri="{FF2B5EF4-FFF2-40B4-BE49-F238E27FC236}">
                <a16:creationId xmlns:a16="http://schemas.microsoft.com/office/drawing/2014/main" xmlns="" id="{64E6989A-F423-40F7-AF23-F3AF231F2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31" y="2248042"/>
            <a:ext cx="9596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lang="ja-JP" altLang="en-US" sz="3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菌</a:t>
            </a:r>
            <a:r>
              <a:rPr lang="ja-JP" altLang="en-US" sz="36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から子供を守る</a:t>
            </a:r>
            <a:r>
              <a:rPr lang="ja-JP" altLang="en-US" sz="3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ステッカー</a:t>
            </a:r>
            <a:r>
              <a:rPr lang="en-US" altLang="ja-JP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  <a:endParaRPr lang="ja-JP" altLang="en-US" sz="3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220" name="テキスト ボックス 4">
            <a:extLst>
              <a:ext uri="{FF2B5EF4-FFF2-40B4-BE49-F238E27FC236}">
                <a16:creationId xmlns:a16="http://schemas.microsoft.com/office/drawing/2014/main" xmlns="" id="{E057B7A9-6425-44E0-ABFF-B86F9ED1D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24" y="4025581"/>
            <a:ext cx="1145580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■大人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比べ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，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抗菌耐性の低い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子供（赤ちゃん）が使用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モノに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貼り付けることができる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ステッカー製品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提案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3ABEBA7-C71B-42D9-B12D-C24F449C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1765">
            <a:off x="8929223" y="1320699"/>
            <a:ext cx="2258350" cy="23501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2DC7192-9463-4776-AB1E-9CB1C1013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52824">
            <a:off x="6892343" y="1589781"/>
            <a:ext cx="2041939" cy="1811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1">
            <a:extLst>
              <a:ext uri="{FF2B5EF4-FFF2-40B4-BE49-F238E27FC236}">
                <a16:creationId xmlns:a16="http://schemas.microsoft.com/office/drawing/2014/main" xmlns="" id="{2380EAD1-7FB4-46A1-ACC1-65D7AEC60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9330" y="5364786"/>
            <a:ext cx="8883650" cy="1320800"/>
          </a:xfrm>
        </p:spPr>
        <p:txBody>
          <a:bodyPr/>
          <a:lstStyle/>
          <a:p>
            <a:pPr eaLnBrk="1" hangingPunct="1"/>
            <a:r>
              <a:rPr lang="en-US" altLang="ja-JP" sz="3200" u="sng">
                <a:solidFill>
                  <a:schemeClr val="tx1"/>
                </a:solidFill>
                <a:cs typeface="メイリオ" panose="020B0604030504040204" pitchFamily="34" charset="-128"/>
              </a:rPr>
              <a:t>0</a:t>
            </a:r>
            <a:r>
              <a:rPr lang="ja-JP" altLang="en-US" sz="3200" u="sng">
                <a:solidFill>
                  <a:schemeClr val="tx1"/>
                </a:solidFill>
                <a:cs typeface="メイリオ" panose="020B0604030504040204" pitchFamily="34" charset="-128"/>
              </a:rPr>
              <a:t>～９歳</a:t>
            </a:r>
            <a:r>
              <a:rPr lang="ja-JP" altLang="en-US" sz="3200">
                <a:solidFill>
                  <a:schemeClr val="tx1"/>
                </a:solidFill>
                <a:cs typeface="メイリオ" panose="020B0604030504040204" pitchFamily="34" charset="-128"/>
              </a:rPr>
              <a:t>の感染割合</a:t>
            </a:r>
            <a:r>
              <a:rPr lang="en-US" altLang="ja-JP" sz="3200">
                <a:solidFill>
                  <a:schemeClr val="tx1"/>
                </a:solidFill>
                <a:cs typeface="メイリオ" panose="020B0604030504040204" pitchFamily="34" charset="-128"/>
              </a:rPr>
              <a:t/>
            </a:r>
            <a:br>
              <a:rPr lang="en-US" altLang="ja-JP" sz="3200">
                <a:solidFill>
                  <a:schemeClr val="tx1"/>
                </a:solidFill>
                <a:cs typeface="メイリオ" panose="020B0604030504040204" pitchFamily="34" charset="-128"/>
              </a:rPr>
            </a:br>
            <a:r>
              <a:rPr lang="ja-JP" altLang="en-US" sz="3200">
                <a:solidFill>
                  <a:schemeClr val="tx1"/>
                </a:solidFill>
                <a:cs typeface="メイリオ" panose="020B0604030504040204" pitchFamily="34" charset="-128"/>
              </a:rPr>
              <a:t>　→　　全体の</a:t>
            </a:r>
            <a:r>
              <a:rPr lang="ja-JP" altLang="en-US" sz="3200" b="1" u="sng">
                <a:solidFill>
                  <a:srgbClr val="FF0000"/>
                </a:solidFill>
                <a:cs typeface="メイリオ" panose="020B0604030504040204" pitchFamily="34" charset="-128"/>
              </a:rPr>
              <a:t>約５割</a:t>
            </a:r>
          </a:p>
        </p:txBody>
      </p:sp>
      <p:pic>
        <p:nvPicPr>
          <p:cNvPr id="11267" name="コンテンツ プレースホルダー 3">
            <a:extLst>
              <a:ext uri="{FF2B5EF4-FFF2-40B4-BE49-F238E27FC236}">
                <a16:creationId xmlns:a16="http://schemas.microsoft.com/office/drawing/2014/main" xmlns="" id="{8163834F-D2CE-40A2-8B55-A5E90F43D3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330" y="667373"/>
            <a:ext cx="7226300" cy="4608513"/>
          </a:xfrm>
        </p:spPr>
      </p:pic>
      <p:sp>
        <p:nvSpPr>
          <p:cNvPr id="11268" name="Rectangle 14">
            <a:extLst>
              <a:ext uri="{FF2B5EF4-FFF2-40B4-BE49-F238E27FC236}">
                <a16:creationId xmlns:a16="http://schemas.microsoft.com/office/drawing/2014/main" xmlns="" id="{6360EECB-7824-4417-BB7A-479598AAE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618" y="4434511"/>
            <a:ext cx="280987" cy="4953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69" name="Rectangle 15">
            <a:extLst>
              <a:ext uri="{FF2B5EF4-FFF2-40B4-BE49-F238E27FC236}">
                <a16:creationId xmlns:a16="http://schemas.microsoft.com/office/drawing/2014/main" xmlns="" id="{9B33C0CE-6C16-4614-89EE-C1E3404D1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718" y="4244011"/>
            <a:ext cx="280987" cy="6731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0" name="Rectangle 16">
            <a:extLst>
              <a:ext uri="{FF2B5EF4-FFF2-40B4-BE49-F238E27FC236}">
                <a16:creationId xmlns:a16="http://schemas.microsoft.com/office/drawing/2014/main" xmlns="" id="{C1B69D86-06FF-4AF5-B0DA-FCC2EBAA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818" y="4193211"/>
            <a:ext cx="280987" cy="736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1" name="Rectangle 17">
            <a:extLst>
              <a:ext uri="{FF2B5EF4-FFF2-40B4-BE49-F238E27FC236}">
                <a16:creationId xmlns:a16="http://schemas.microsoft.com/office/drawing/2014/main" xmlns="" id="{486D52F5-074D-4944-A9D7-A77512588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505" y="4218611"/>
            <a:ext cx="268288" cy="6985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2" name="Rectangle 18">
            <a:extLst>
              <a:ext uri="{FF2B5EF4-FFF2-40B4-BE49-F238E27FC236}">
                <a16:creationId xmlns:a16="http://schemas.microsoft.com/office/drawing/2014/main" xmlns="" id="{F47CA27D-DDDA-4721-A943-2BFC80CF0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318" y="4282111"/>
            <a:ext cx="268287" cy="635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3" name="Rectangle 19">
            <a:extLst>
              <a:ext uri="{FF2B5EF4-FFF2-40B4-BE49-F238E27FC236}">
                <a16:creationId xmlns:a16="http://schemas.microsoft.com/office/drawing/2014/main" xmlns="" id="{B15C67C8-1D06-4F01-B882-22E4E57FB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718" y="4307511"/>
            <a:ext cx="280987" cy="609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4" name="Rectangle 20">
            <a:extLst>
              <a:ext uri="{FF2B5EF4-FFF2-40B4-BE49-F238E27FC236}">
                <a16:creationId xmlns:a16="http://schemas.microsoft.com/office/drawing/2014/main" xmlns="" id="{0E863A64-CA89-42F7-AF87-22EAC9E55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818" y="4244011"/>
            <a:ext cx="268287" cy="6858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5" name="Rectangle 21">
            <a:extLst>
              <a:ext uri="{FF2B5EF4-FFF2-40B4-BE49-F238E27FC236}">
                <a16:creationId xmlns:a16="http://schemas.microsoft.com/office/drawing/2014/main" xmlns="" id="{788F9765-D347-4650-90C5-BADE9DCA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218" y="4294811"/>
            <a:ext cx="293687" cy="635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6" name="Rectangle 22">
            <a:extLst>
              <a:ext uri="{FF2B5EF4-FFF2-40B4-BE49-F238E27FC236}">
                <a16:creationId xmlns:a16="http://schemas.microsoft.com/office/drawing/2014/main" xmlns="" id="{979AA5DD-8C91-4C40-9677-12E8C6DD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018" y="4307511"/>
            <a:ext cx="268287" cy="609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277" name="Rectangle 23">
            <a:extLst>
              <a:ext uri="{FF2B5EF4-FFF2-40B4-BE49-F238E27FC236}">
                <a16:creationId xmlns:a16="http://schemas.microsoft.com/office/drawing/2014/main" xmlns="" id="{0B81AC02-1F24-4B81-AF9E-38F481E03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418" y="4167811"/>
            <a:ext cx="268287" cy="762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923B1067-687A-4AB4-B01E-E47E829F1DD7}"/>
              </a:ext>
            </a:extLst>
          </p:cNvPr>
          <p:cNvSpPr/>
          <p:nvPr/>
        </p:nvSpPr>
        <p:spPr>
          <a:xfrm>
            <a:off x="6808193" y="3815386"/>
            <a:ext cx="117475" cy="11112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0AC9493-9043-4A64-A88A-7AC00A4EC196}"/>
              </a:ext>
            </a:extLst>
          </p:cNvPr>
          <p:cNvSpPr/>
          <p:nvPr/>
        </p:nvSpPr>
        <p:spPr>
          <a:xfrm>
            <a:off x="1445618" y="3283573"/>
            <a:ext cx="279400" cy="1646238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8B8AA5E-0EFF-4A0E-8594-03D6DEF0C024}"/>
              </a:ext>
            </a:extLst>
          </p:cNvPr>
          <p:cNvSpPr/>
          <p:nvPr/>
        </p:nvSpPr>
        <p:spPr>
          <a:xfrm>
            <a:off x="2000449" y="2877173"/>
            <a:ext cx="279400" cy="2052638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2541787" y="2832723"/>
            <a:ext cx="279400" cy="2097088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FB173365-B0AE-43BF-8F3B-54E07025323B}"/>
              </a:ext>
            </a:extLst>
          </p:cNvPr>
          <p:cNvSpPr/>
          <p:nvPr/>
        </p:nvSpPr>
        <p:spPr>
          <a:xfrm>
            <a:off x="3063281" y="3391523"/>
            <a:ext cx="279400" cy="15382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F63C0E3-BC6A-4C49-B0D4-23E023B5B903}"/>
              </a:ext>
            </a:extLst>
          </p:cNvPr>
          <p:cNvSpPr/>
          <p:nvPr/>
        </p:nvSpPr>
        <p:spPr>
          <a:xfrm>
            <a:off x="3606206" y="3016703"/>
            <a:ext cx="279400" cy="19131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41F9B496-FBB4-4271-BB01-5A0948D95502}"/>
              </a:ext>
            </a:extLst>
          </p:cNvPr>
          <p:cNvSpPr/>
          <p:nvPr/>
        </p:nvSpPr>
        <p:spPr>
          <a:xfrm>
            <a:off x="4163419" y="3334373"/>
            <a:ext cx="279400" cy="15954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CC2C86F-D676-4FFB-9CEB-7DB26A008FE3}"/>
              </a:ext>
            </a:extLst>
          </p:cNvPr>
          <p:cNvSpPr/>
          <p:nvPr/>
        </p:nvSpPr>
        <p:spPr>
          <a:xfrm>
            <a:off x="4696420" y="3016873"/>
            <a:ext cx="279400" cy="19131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2A39944-84D3-4CB2-9CB0-FE6262EA8CD8}"/>
              </a:ext>
            </a:extLst>
          </p:cNvPr>
          <p:cNvSpPr/>
          <p:nvPr/>
        </p:nvSpPr>
        <p:spPr>
          <a:xfrm>
            <a:off x="5239544" y="3283573"/>
            <a:ext cx="279400" cy="1646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59A2E96-9C45-4B35-B6D9-085B5F827FFE}"/>
              </a:ext>
            </a:extLst>
          </p:cNvPr>
          <p:cNvSpPr/>
          <p:nvPr/>
        </p:nvSpPr>
        <p:spPr>
          <a:xfrm>
            <a:off x="5787133" y="3235948"/>
            <a:ext cx="279400" cy="1693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6E12737-A400-434E-A567-E181106962BC}"/>
              </a:ext>
            </a:extLst>
          </p:cNvPr>
          <p:cNvSpPr/>
          <p:nvPr/>
        </p:nvSpPr>
        <p:spPr>
          <a:xfrm>
            <a:off x="6323608" y="3016873"/>
            <a:ext cx="279400" cy="1912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xmlns="" id="{A07C47DE-DBC2-4BB2-A31D-5D0506509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695217"/>
              </p:ext>
            </p:extLst>
          </p:nvPr>
        </p:nvGraphicFramePr>
        <p:xfrm>
          <a:off x="6808193" y="1017917"/>
          <a:ext cx="5674093" cy="393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xmlns="" id="{923B1067-687A-4AB4-B01E-E47E829F1DD7}"/>
              </a:ext>
            </a:extLst>
          </p:cNvPr>
          <p:cNvSpPr/>
          <p:nvPr/>
        </p:nvSpPr>
        <p:spPr>
          <a:xfrm>
            <a:off x="6808913" y="4011121"/>
            <a:ext cx="117475" cy="11112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727200" y="2830286"/>
            <a:ext cx="4833257" cy="522514"/>
          </a:xfrm>
          <a:custGeom>
            <a:avLst/>
            <a:gdLst>
              <a:gd name="connsiteX0" fmla="*/ 0 w 4833257"/>
              <a:gd name="connsiteY0" fmla="*/ 478971 h 522514"/>
              <a:gd name="connsiteX1" fmla="*/ 290286 w 4833257"/>
              <a:gd name="connsiteY1" fmla="*/ 58057 h 522514"/>
              <a:gd name="connsiteX2" fmla="*/ 522514 w 4833257"/>
              <a:gd name="connsiteY2" fmla="*/ 58057 h 522514"/>
              <a:gd name="connsiteX3" fmla="*/ 899886 w 4833257"/>
              <a:gd name="connsiteY3" fmla="*/ 0 h 522514"/>
              <a:gd name="connsiteX4" fmla="*/ 1146629 w 4833257"/>
              <a:gd name="connsiteY4" fmla="*/ 0 h 522514"/>
              <a:gd name="connsiteX5" fmla="*/ 1364343 w 4833257"/>
              <a:gd name="connsiteY5" fmla="*/ 522514 h 522514"/>
              <a:gd name="connsiteX6" fmla="*/ 1596571 w 4833257"/>
              <a:gd name="connsiteY6" fmla="*/ 522514 h 522514"/>
              <a:gd name="connsiteX7" fmla="*/ 1901371 w 4833257"/>
              <a:gd name="connsiteY7" fmla="*/ 217714 h 522514"/>
              <a:gd name="connsiteX8" fmla="*/ 2119086 w 4833257"/>
              <a:gd name="connsiteY8" fmla="*/ 217714 h 522514"/>
              <a:gd name="connsiteX9" fmla="*/ 2496457 w 4833257"/>
              <a:gd name="connsiteY9" fmla="*/ 508000 h 522514"/>
              <a:gd name="connsiteX10" fmla="*/ 2743200 w 4833257"/>
              <a:gd name="connsiteY10" fmla="*/ 508000 h 522514"/>
              <a:gd name="connsiteX11" fmla="*/ 3033486 w 4833257"/>
              <a:gd name="connsiteY11" fmla="*/ 188685 h 522514"/>
              <a:gd name="connsiteX12" fmla="*/ 3222171 w 4833257"/>
              <a:gd name="connsiteY12" fmla="*/ 217714 h 522514"/>
              <a:gd name="connsiteX13" fmla="*/ 3526971 w 4833257"/>
              <a:gd name="connsiteY13" fmla="*/ 420914 h 522514"/>
              <a:gd name="connsiteX14" fmla="*/ 3802743 w 4833257"/>
              <a:gd name="connsiteY14" fmla="*/ 435428 h 522514"/>
              <a:gd name="connsiteX15" fmla="*/ 4049486 w 4833257"/>
              <a:gd name="connsiteY15" fmla="*/ 391885 h 522514"/>
              <a:gd name="connsiteX16" fmla="*/ 4339771 w 4833257"/>
              <a:gd name="connsiteY16" fmla="*/ 406400 h 522514"/>
              <a:gd name="connsiteX17" fmla="*/ 4673600 w 4833257"/>
              <a:gd name="connsiteY17" fmla="*/ 174171 h 522514"/>
              <a:gd name="connsiteX18" fmla="*/ 4833257 w 4833257"/>
              <a:gd name="connsiteY18" fmla="*/ 174171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33257" h="522514">
                <a:moveTo>
                  <a:pt x="0" y="478971"/>
                </a:moveTo>
                <a:lnTo>
                  <a:pt x="290286" y="58057"/>
                </a:lnTo>
                <a:lnTo>
                  <a:pt x="522514" y="58057"/>
                </a:lnTo>
                <a:lnTo>
                  <a:pt x="899886" y="0"/>
                </a:lnTo>
                <a:lnTo>
                  <a:pt x="1146629" y="0"/>
                </a:lnTo>
                <a:lnTo>
                  <a:pt x="1364343" y="522514"/>
                </a:lnTo>
                <a:lnTo>
                  <a:pt x="1596571" y="522514"/>
                </a:lnTo>
                <a:lnTo>
                  <a:pt x="1901371" y="217714"/>
                </a:lnTo>
                <a:lnTo>
                  <a:pt x="2119086" y="217714"/>
                </a:lnTo>
                <a:lnTo>
                  <a:pt x="2496457" y="508000"/>
                </a:lnTo>
                <a:lnTo>
                  <a:pt x="2743200" y="508000"/>
                </a:lnTo>
                <a:lnTo>
                  <a:pt x="3033486" y="188685"/>
                </a:lnTo>
                <a:lnTo>
                  <a:pt x="3222171" y="217714"/>
                </a:lnTo>
                <a:lnTo>
                  <a:pt x="3526971" y="420914"/>
                </a:lnTo>
                <a:lnTo>
                  <a:pt x="3802743" y="435428"/>
                </a:lnTo>
                <a:lnTo>
                  <a:pt x="4049486" y="391885"/>
                </a:lnTo>
                <a:lnTo>
                  <a:pt x="4339771" y="406400"/>
                </a:lnTo>
                <a:lnTo>
                  <a:pt x="4673600" y="174171"/>
                </a:lnTo>
                <a:lnTo>
                  <a:pt x="4833257" y="174171"/>
                </a:ln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4167133" y="3352799"/>
            <a:ext cx="286909" cy="1584271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4699894" y="3016702"/>
            <a:ext cx="283921" cy="1913109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5253632" y="3283572"/>
            <a:ext cx="259949" cy="1653498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5805885" y="3283573"/>
            <a:ext cx="281018" cy="1660754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6329761" y="2985123"/>
            <a:ext cx="272398" cy="1951946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3614058" y="3016703"/>
            <a:ext cx="281188" cy="1913114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17">
            <a:extLst>
              <a:ext uri="{FF2B5EF4-FFF2-40B4-BE49-F238E27FC236}">
                <a16:creationId xmlns:a16="http://schemas.microsoft.com/office/drawing/2014/main" xmlns="" id="{C9E7F254-FDE0-4613-B66D-C17B2634080E}"/>
              </a:ext>
            </a:extLst>
          </p:cNvPr>
          <p:cNvSpPr/>
          <p:nvPr/>
        </p:nvSpPr>
        <p:spPr>
          <a:xfrm>
            <a:off x="3064047" y="3391523"/>
            <a:ext cx="274239" cy="1545551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xmlns="" id="{0D51D20E-A097-41D0-BA9E-BF90D6909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87" y="331186"/>
            <a:ext cx="9014102" cy="80194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メイリオ" panose="020B0604030504040204" pitchFamily="50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accent1"/>
                </a:solidFill>
                <a:latin typeface="Trebuchet MS" panose="020B0603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ja-JP" altLang="en-US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過去</a:t>
            </a:r>
            <a:r>
              <a:rPr lang="en-US" altLang="ja-JP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</a:t>
            </a:r>
            <a:r>
              <a:rPr lang="ja-JP" altLang="en-US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年シーズンの</a:t>
            </a:r>
            <a:r>
              <a:rPr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年齢</a:t>
            </a:r>
            <a:r>
              <a:rPr lang="ja-JP" altLang="en-US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階級別患者割合推移</a:t>
            </a:r>
            <a:r>
              <a:rPr lang="en-US" altLang="ja-JP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(09-19</a:t>
            </a:r>
            <a:r>
              <a:rPr lang="ja-JP" altLang="en-US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8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lang="ja-JP" altLang="en-US" sz="28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コンテンツ プレースホルダー 3">
            <a:extLst>
              <a:ext uri="{FF2B5EF4-FFF2-40B4-BE49-F238E27FC236}">
                <a16:creationId xmlns:a16="http://schemas.microsoft.com/office/drawing/2014/main" xmlns="" id="{0047A5DF-1FC5-493E-BDE5-D93F9DFF6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3" r="4388" b="13677"/>
          <a:stretch/>
        </p:blipFill>
        <p:spPr>
          <a:xfrm>
            <a:off x="2024162" y="937806"/>
            <a:ext cx="8547585" cy="5920193"/>
          </a:xfrm>
        </p:spPr>
      </p:pic>
      <p:sp>
        <p:nvSpPr>
          <p:cNvPr id="13316" name="AutoShape 5">
            <a:extLst>
              <a:ext uri="{FF2B5EF4-FFF2-40B4-BE49-F238E27FC236}">
                <a16:creationId xmlns:a16="http://schemas.microsoft.com/office/drawing/2014/main" xmlns="" id="{D6CCCBB3-C12F-4167-B290-D44C21AD2B2E}"/>
              </a:ext>
            </a:extLst>
          </p:cNvPr>
          <p:cNvSpPr>
            <a:spLocks noChangeArrowheads="1"/>
          </p:cNvSpPr>
          <p:nvPr/>
        </p:nvSpPr>
        <p:spPr bwMode="auto">
          <a:xfrm rot="-687946">
            <a:off x="3770298" y="2054305"/>
            <a:ext cx="5517618" cy="361950"/>
          </a:xfrm>
          <a:prstGeom prst="rightArrow">
            <a:avLst>
              <a:gd name="adj1" fmla="val 50000"/>
              <a:gd name="adj2" fmla="val 26447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3317" name="Oval 6">
            <a:extLst>
              <a:ext uri="{FF2B5EF4-FFF2-40B4-BE49-F238E27FC236}">
                <a16:creationId xmlns:a16="http://schemas.microsoft.com/office/drawing/2014/main" xmlns="" id="{FD11F84A-DC62-4AF5-BBAC-B8B02344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60" y="1810589"/>
            <a:ext cx="1822219" cy="660781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CAGR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6%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9268834" y="1911259"/>
            <a:ext cx="448704" cy="32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14" name="タイトル 1">
            <a:extLst>
              <a:ext uri="{FF2B5EF4-FFF2-40B4-BE49-F238E27FC236}">
                <a16:creationId xmlns:a16="http://schemas.microsoft.com/office/drawing/2014/main" xmlns="" id="{0D51D20E-A097-41D0-BA9E-BF90D690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0995" y="272874"/>
            <a:ext cx="8596312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ja-JP" altLang="en-US" sz="4000" b="1" dirty="0">
                <a:solidFill>
                  <a:schemeClr val="tx1"/>
                </a:solidFill>
                <a:cs typeface="メイリオ" panose="020B0604030504040204" pitchFamily="34" charset="-128"/>
              </a:rPr>
              <a:t>ベビー用品市場</a:t>
            </a:r>
          </a:p>
        </p:txBody>
      </p:sp>
      <p:pic>
        <p:nvPicPr>
          <p:cNvPr id="7" name="コンテンツ プレースホルダー 3">
            <a:extLst>
              <a:ext uri="{FF2B5EF4-FFF2-40B4-BE49-F238E27FC236}">
                <a16:creationId xmlns:a16="http://schemas.microsoft.com/office/drawing/2014/main" xmlns="" id="{0047A5DF-1FC5-493E-BDE5-D93F9DFF6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3" t="744" r="22736" b="94019"/>
          <a:stretch/>
        </p:blipFill>
        <p:spPr bwMode="auto">
          <a:xfrm>
            <a:off x="5689431" y="792291"/>
            <a:ext cx="4882316" cy="42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タイトル 1">
            <a:extLst>
              <a:ext uri="{FF2B5EF4-FFF2-40B4-BE49-F238E27FC236}">
                <a16:creationId xmlns:a16="http://schemas.microsoft.com/office/drawing/2014/main" xmlns="" id="{8BA97CCF-E4E6-4D73-BF1F-45363309C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ターゲット層</a:t>
            </a:r>
          </a:p>
        </p:txBody>
      </p:sp>
      <p:sp>
        <p:nvSpPr>
          <p:cNvPr id="17411" name="コンテンツ プレースホルダー 2">
            <a:extLst>
              <a:ext uri="{FF2B5EF4-FFF2-40B4-BE49-F238E27FC236}">
                <a16:creationId xmlns:a16="http://schemas.microsoft.com/office/drawing/2014/main" xmlns="" id="{4E562CD3-07F0-463D-A1F7-628F2E8B54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7863" y="2160588"/>
            <a:ext cx="10582275" cy="3881437"/>
          </a:xfrm>
        </p:spPr>
        <p:txBody>
          <a:bodyPr/>
          <a:lstStyle/>
          <a:p>
            <a:pPr eaLnBrk="1" hangingPunct="1"/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メーンは、子ども</a:t>
            </a:r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が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いる夫婦</a:t>
            </a:r>
            <a:endParaRPr lang="en-US" altLang="ja-JP" sz="3200" dirty="0" smtClean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pPr marL="0" indent="0" eaLnBrk="1" hangingPunct="1">
              <a:buNone/>
            </a:pPr>
            <a:r>
              <a:rPr lang="ja-JP" altLang="en-US" sz="3200" dirty="0">
                <a:solidFill>
                  <a:schemeClr val="tx1"/>
                </a:solidFill>
                <a:cs typeface="メイリオ" panose="020B0604030504040204" pitchFamily="34" charset="-128"/>
              </a:rPr>
              <a:t>　</a:t>
            </a:r>
            <a:r>
              <a:rPr lang="ja-JP" altLang="en-US" sz="3200" dirty="0" smtClean="0">
                <a:solidFill>
                  <a:schemeClr val="tx1"/>
                </a:solidFill>
                <a:cs typeface="メイリオ" panose="020B0604030504040204" pitchFamily="34" charset="-128"/>
              </a:rPr>
              <a:t>また，免疫力の低下した高齢者</a:t>
            </a:r>
            <a:endParaRPr lang="en-US" altLang="ja-JP" sz="3200" dirty="0">
              <a:solidFill>
                <a:schemeClr val="tx1"/>
              </a:solidFill>
              <a:cs typeface="メイリオ" panose="020B0604030504040204" pitchFamily="34" charset="-128"/>
            </a:endParaRPr>
          </a:p>
          <a:p>
            <a:pPr eaLnBrk="1" hangingPunct="1"/>
            <a:endParaRPr lang="en-US" altLang="ja-JP" sz="2800" dirty="0">
              <a:cs typeface="メイリオ" panose="020B0604030504040204" pitchFamily="34" charset="-128"/>
            </a:endParaRPr>
          </a:p>
          <a:p>
            <a:pPr eaLnBrk="1" hangingPunct="1"/>
            <a:endParaRPr lang="ja-JP" altLang="en-US" sz="2800" dirty="0">
              <a:cs typeface="メイリオ" panose="020B0604030504040204" pitchFamily="34" charset="-128"/>
            </a:endParaRPr>
          </a:p>
        </p:txBody>
      </p:sp>
      <p:pic>
        <p:nvPicPr>
          <p:cNvPr id="17412" name="図 3">
            <a:extLst>
              <a:ext uri="{FF2B5EF4-FFF2-40B4-BE49-F238E27FC236}">
                <a16:creationId xmlns:a16="http://schemas.microsoft.com/office/drawing/2014/main" xmlns="" id="{9C4F5F2E-74F5-4A79-A50B-2B987D12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08" y="3768598"/>
            <a:ext cx="2685384" cy="248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ãæ¥æ¬ãå­ã©ãã®å±ãä¸å¸¯æ°ãã®ç»åæ¤ç´¢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07" y="1405845"/>
            <a:ext cx="4932121" cy="44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角丸四角形 1"/>
          <p:cNvSpPr/>
          <p:nvPr/>
        </p:nvSpPr>
        <p:spPr>
          <a:xfrm>
            <a:off x="7982857" y="2160588"/>
            <a:ext cx="1291318" cy="306841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277475" y="4627563"/>
            <a:ext cx="1485900" cy="363537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F0ABD8AF-657D-469F-893D-2E48A759EEB8}"/>
              </a:ext>
            </a:extLst>
          </p:cNvPr>
          <p:cNvGrpSpPr/>
          <p:nvPr/>
        </p:nvGrpSpPr>
        <p:grpSpPr>
          <a:xfrm>
            <a:off x="7582844" y="3444626"/>
            <a:ext cx="3369195" cy="2876920"/>
            <a:chOff x="4286888" y="3870951"/>
            <a:chExt cx="3369195" cy="2876920"/>
          </a:xfrm>
        </p:grpSpPr>
        <p:pic>
          <p:nvPicPr>
            <p:cNvPr id="19461" name="図 4">
              <a:extLst>
                <a:ext uri="{FF2B5EF4-FFF2-40B4-BE49-F238E27FC236}">
                  <a16:creationId xmlns:a16="http://schemas.microsoft.com/office/drawing/2014/main" xmlns="" id="{9DF50199-CACF-4451-979B-E26217820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383" y="4642846"/>
              <a:ext cx="2171700" cy="210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5803642B-6886-4DC9-9E90-78050AFC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376929">
              <a:off x="4286888" y="3870951"/>
              <a:ext cx="1475874" cy="1475874"/>
            </a:xfrm>
            <a:prstGeom prst="rect">
              <a:avLst/>
            </a:prstGeom>
          </p:spPr>
        </p:pic>
        <p:sp>
          <p:nvSpPr>
            <p:cNvPr id="3" name="泪滴形 2">
              <a:extLst>
                <a:ext uri="{FF2B5EF4-FFF2-40B4-BE49-F238E27FC236}">
                  <a16:creationId xmlns:a16="http://schemas.microsoft.com/office/drawing/2014/main" xmlns="" id="{46EE38D6-18D0-42A5-A877-1BFA758098C6}"/>
                </a:ext>
              </a:extLst>
            </p:cNvPr>
            <p:cNvSpPr/>
            <p:nvPr/>
          </p:nvSpPr>
          <p:spPr>
            <a:xfrm rot="8466691">
              <a:off x="6897369" y="4400960"/>
              <a:ext cx="167350" cy="210231"/>
            </a:xfrm>
            <a:prstGeom prst="teardrop">
              <a:avLst>
                <a:gd name="adj" fmla="val 1181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泪滴形 8">
              <a:extLst>
                <a:ext uri="{FF2B5EF4-FFF2-40B4-BE49-F238E27FC236}">
                  <a16:creationId xmlns:a16="http://schemas.microsoft.com/office/drawing/2014/main" xmlns="" id="{CFC963E3-BA6A-4834-A524-EF7EF80BCA1F}"/>
                </a:ext>
              </a:extLst>
            </p:cNvPr>
            <p:cNvSpPr/>
            <p:nvPr/>
          </p:nvSpPr>
          <p:spPr>
            <a:xfrm rot="10951116">
              <a:off x="7129197" y="4535755"/>
              <a:ext cx="167350" cy="210231"/>
            </a:xfrm>
            <a:prstGeom prst="teardrop">
              <a:avLst>
                <a:gd name="adj" fmla="val 1181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泪滴形 9">
              <a:extLst>
                <a:ext uri="{FF2B5EF4-FFF2-40B4-BE49-F238E27FC236}">
                  <a16:creationId xmlns:a16="http://schemas.microsoft.com/office/drawing/2014/main" xmlns="" id="{EEA09F73-544F-4E6B-932C-3389AA79230B}"/>
                </a:ext>
              </a:extLst>
            </p:cNvPr>
            <p:cNvSpPr/>
            <p:nvPr/>
          </p:nvSpPr>
          <p:spPr>
            <a:xfrm rot="13054884">
              <a:off x="7283800" y="4742458"/>
              <a:ext cx="167350" cy="210231"/>
            </a:xfrm>
            <a:prstGeom prst="teardrop">
              <a:avLst>
                <a:gd name="adj" fmla="val 1181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458" name="テキスト ボックス 1">
            <a:extLst>
              <a:ext uri="{FF2B5EF4-FFF2-40B4-BE49-F238E27FC236}">
                <a16:creationId xmlns:a16="http://schemas.microsoft.com/office/drawing/2014/main" xmlns="" id="{2448A78E-B7A8-48A1-A97A-B635B925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633413"/>
            <a:ext cx="106807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開放特許問題点</a:t>
            </a:r>
          </a:p>
        </p:txBody>
      </p:sp>
      <p:sp>
        <p:nvSpPr>
          <p:cNvPr id="19459" name="テキスト ボックス 2">
            <a:extLst>
              <a:ext uri="{FF2B5EF4-FFF2-40B4-BE49-F238E27FC236}">
                <a16:creationId xmlns:a16="http://schemas.microsoft.com/office/drawing/2014/main" xmlns="" id="{2E431BF5-E952-4D92-9F1F-D0008685E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16100"/>
            <a:ext cx="106807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b="1" u="sng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・抗菌特性の経時変化による劣化</a:t>
            </a:r>
            <a:endParaRPr lang="en-US" altLang="ja-JP" sz="3600" b="1" u="sng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b="1" u="sng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・低免疫力の乳児は，二次的病気リスク高まる</a:t>
            </a:r>
            <a:endParaRPr lang="ja-JP" altLang="en-US" sz="3600" b="1" u="sng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460" name="テキスト ボックス 3">
            <a:extLst>
              <a:ext uri="{FF2B5EF4-FFF2-40B4-BE49-F238E27FC236}">
                <a16:creationId xmlns:a16="http://schemas.microsoft.com/office/drawing/2014/main" xmlns="" id="{CBF7D2BA-905D-4279-AE0C-9E4B1C72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3943223"/>
            <a:ext cx="98869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　子供がシートを舐めてしまう</a:t>
            </a:r>
            <a:endParaRPr lang="en-US" altLang="ja-JP" sz="3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可能性が</a:t>
            </a:r>
            <a:r>
              <a:rPr lang="ja-JP" altLang="en-US" sz="3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あり危険</a:t>
            </a:r>
            <a:r>
              <a:rPr lang="en-US" altLang="ja-JP" sz="3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!</a:t>
            </a:r>
            <a:endParaRPr lang="ja-JP" altLang="en-US" sz="3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6679">
            <a:off x="7949933" y="280436"/>
            <a:ext cx="2133204" cy="2139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60215C7-FD7B-40C0-9A35-706023FE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527" y="4348556"/>
            <a:ext cx="4068073" cy="2523892"/>
          </a:xfrm>
          <a:prstGeom prst="rect">
            <a:avLst/>
          </a:prstGeom>
        </p:spPr>
      </p:pic>
      <p:sp>
        <p:nvSpPr>
          <p:cNvPr id="21506" name="テキスト ボックス 1">
            <a:extLst>
              <a:ext uri="{FF2B5EF4-FFF2-40B4-BE49-F238E27FC236}">
                <a16:creationId xmlns:a16="http://schemas.microsoft.com/office/drawing/2014/main" xmlns="" id="{34DAFD19-CD32-4D61-B9C1-7FF3AE01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16" y="516296"/>
            <a:ext cx="67827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☆提案するアプリケーション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F49EAEAD-0C2A-40F4-A901-F2B78C5B6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25073"/>
            <a:ext cx="87820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b="1" dirty="0">
                <a:solidFill>
                  <a:srgbClr val="0000FF"/>
                </a:solidFill>
              </a:rPr>
              <a:t>・</a:t>
            </a:r>
            <a:r>
              <a:rPr lang="ja-JP" altLang="en-US" sz="4000" b="1" u="sng" dirty="0">
                <a:solidFill>
                  <a:srgbClr val="0000FF"/>
                </a:solidFill>
              </a:rPr>
              <a:t>多孔質二重構造のステッカー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8775B9C1-D0A9-4D0D-93EA-513AA232D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469496"/>
            <a:ext cx="10580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→　皮（特許使用品）と多孔質状のシートを一体化　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1AE036F7-EE0D-4512-9E41-9F0905AB8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3255169"/>
            <a:ext cx="930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→　</a:t>
            </a:r>
            <a:r>
              <a:rPr lang="ja-JP" altLang="en-US" sz="3200" dirty="0" smtClean="0">
                <a:solidFill>
                  <a:schemeClr val="tx1"/>
                </a:solidFill>
              </a:rPr>
              <a:t>触れる</a:t>
            </a:r>
            <a:r>
              <a:rPr lang="ja-JP" altLang="en-US" sz="3200" dirty="0">
                <a:solidFill>
                  <a:schemeClr val="tx1"/>
                </a:solidFill>
              </a:rPr>
              <a:t>、汗などの間接的な接触も防ぐ</a:t>
            </a:r>
            <a:endParaRPr lang="en-US" altLang="ja-JP" sz="32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A8F1FD42-034C-4F33-8D97-D8BE7A4CB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4040842"/>
            <a:ext cx="93027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6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4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umimoji="1" sz="1200">
                <a:solidFill>
                  <a:srgbClr val="404040"/>
                </a:solidFill>
                <a:latin typeface="Trebuchet MS" panose="020B0603020202020204" pitchFamily="34" charset="0"/>
                <a:ea typeface="メイリオ" panose="020B0604030504040204" pitchFamily="34" charset="-128"/>
                <a:cs typeface="メイリオ" panose="020B060403050404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b="1" dirty="0">
                <a:solidFill>
                  <a:schemeClr val="tx1"/>
                </a:solidFill>
              </a:rPr>
              <a:t>→　</a:t>
            </a:r>
            <a:r>
              <a:rPr lang="ja-JP" altLang="en-US" sz="3200" b="1" dirty="0" smtClean="0">
                <a:solidFill>
                  <a:schemeClr val="tx1"/>
                </a:solidFill>
              </a:rPr>
              <a:t>・抗菌シートの劣化低減</a:t>
            </a:r>
            <a:endParaRPr lang="en-US" altLang="ja-JP" sz="3200" b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3200" b="1" dirty="0">
                <a:solidFill>
                  <a:schemeClr val="tx1"/>
                </a:solidFill>
              </a:rPr>
              <a:t>　</a:t>
            </a:r>
            <a:r>
              <a:rPr lang="ja-JP" altLang="en-US" sz="3200" b="1" dirty="0" smtClean="0">
                <a:solidFill>
                  <a:schemeClr val="tx1"/>
                </a:solidFill>
              </a:rPr>
              <a:t>　・</a:t>
            </a:r>
            <a:r>
              <a:rPr lang="ja-JP" altLang="en-US" sz="3200" b="1" dirty="0" smtClean="0">
                <a:solidFill>
                  <a:schemeClr val="tx1"/>
                </a:solidFill>
              </a:rPr>
              <a:t>舐めて</a:t>
            </a:r>
            <a:r>
              <a:rPr lang="ja-JP" altLang="en-US" sz="3200" b="1" dirty="0" smtClean="0">
                <a:solidFill>
                  <a:schemeClr val="tx1"/>
                </a:solidFill>
              </a:rPr>
              <a:t>も感染する</a:t>
            </a:r>
            <a:r>
              <a:rPr lang="ja-JP" altLang="en-US" sz="3200" b="1" dirty="0" smtClean="0">
                <a:solidFill>
                  <a:schemeClr val="tx1"/>
                </a:solidFill>
              </a:rPr>
              <a:t>危険性軽減</a:t>
            </a:r>
            <a:endParaRPr lang="en-US" altLang="ja-JP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3743</TotalTime>
  <Words>488</Words>
  <Application>Microsoft Office PowerPoint</Application>
  <PresentationFormat>ワイド画面</PresentationFormat>
  <Paragraphs>136</Paragraphs>
  <Slides>19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9" baseType="lpstr">
      <vt:lpstr>Meiryo UI</vt:lpstr>
      <vt:lpstr>ＭＳ Ｐゴシック</vt:lpstr>
      <vt:lpstr>宋体</vt:lpstr>
      <vt:lpstr>华文新魏</vt:lpstr>
      <vt:lpstr>メイリオ</vt:lpstr>
      <vt:lpstr>Arial</vt:lpstr>
      <vt:lpstr>Calibri</vt:lpstr>
      <vt:lpstr>Trebuchet MS</vt:lpstr>
      <vt:lpstr>Wingdings 3</vt:lpstr>
      <vt:lpstr>ファセット</vt:lpstr>
      <vt:lpstr>知財を活用した商品アイデア創出事業 最終発表会</vt:lpstr>
      <vt:lpstr>PowerPoint プレゼンテーション</vt:lpstr>
      <vt:lpstr>PowerPoint プレゼンテーション</vt:lpstr>
      <vt:lpstr>PowerPoint プレゼンテーション</vt:lpstr>
      <vt:lpstr>0～９歳の感染割合 　→　　全体の約５割</vt:lpstr>
      <vt:lpstr>ベビー用品市場</vt:lpstr>
      <vt:lpstr>ターゲット層</vt:lpstr>
      <vt:lpstr>PowerPoint プレゼンテーション</vt:lpstr>
      <vt:lpstr>PowerPoint プレゼンテーション</vt:lpstr>
      <vt:lpstr>フッ素樹脂（PTFE）  → 耐薬品性・耐食性に優れる素材 　 ただし、高価</vt:lpstr>
      <vt:lpstr>TEMISHの特長（日東電工製高機能シート）</vt:lpstr>
      <vt:lpstr>イメージ図</vt:lpstr>
      <vt:lpstr>PowerPoint プレゼンテーション</vt:lpstr>
      <vt:lpstr>商品案</vt:lpstr>
      <vt:lpstr>４．製作プロセス</vt:lpstr>
      <vt:lpstr>５．使用イメージ図</vt:lpstr>
      <vt:lpstr>『抗ウイルスシート(特許使用品)』と『多孔質シート』  を融合した、高付加価値『ステッカー』提案・試作。</vt:lpstr>
      <vt:lpstr>参考文献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知財を活用した商品アイデア創出事業  ブラッシュアップ会</dc:title>
  <dc:creator>Javelin</dc:creator>
  <cp:lastModifiedBy>Javelin</cp:lastModifiedBy>
  <cp:revision>239</cp:revision>
  <dcterms:created xsi:type="dcterms:W3CDTF">2018-07-12T01:52:33Z</dcterms:created>
  <dcterms:modified xsi:type="dcterms:W3CDTF">2018-11-28T08:31:08Z</dcterms:modified>
</cp:coreProperties>
</file>